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2" r:id="rId7"/>
    <p:sldId id="272" r:id="rId8"/>
    <p:sldId id="275" r:id="rId9"/>
    <p:sldId id="269" r:id="rId10"/>
    <p:sldId id="267" r:id="rId11"/>
    <p:sldId id="268" r:id="rId12"/>
    <p:sldId id="264" r:id="rId13"/>
    <p:sldId id="265" r:id="rId14"/>
    <p:sldId id="273" r:id="rId15"/>
    <p:sldId id="266" r:id="rId16"/>
    <p:sldId id="274" r:id="rId17"/>
    <p:sldId id="26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68999"/>
  </p:normalViewPr>
  <p:slideViewPr>
    <p:cSldViewPr snapToGrid="0" snapToObjects="1">
      <p:cViewPr>
        <p:scale>
          <a:sx n="80" d="100"/>
          <a:sy n="80" d="100"/>
        </p:scale>
        <p:origin x="156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70B8BD-8D68-4DBB-89B6-05B469BB11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A4BD746-3965-47CD-9B52-8383DDB6996B}">
      <dgm:prSet/>
      <dgm:spPr/>
      <dgm:t>
        <a:bodyPr/>
        <a:lstStyle/>
        <a:p>
          <a:pPr>
            <a:defRPr cap="all"/>
          </a:pPr>
          <a:r>
            <a:rPr lang="es-ES"/>
            <a:t>Introducción</a:t>
          </a:r>
          <a:endParaRPr lang="en-US"/>
        </a:p>
      </dgm:t>
    </dgm:pt>
    <dgm:pt modelId="{9CAC3C70-94D2-43AB-B4F8-CBFD16540CA3}" type="parTrans" cxnId="{D07103F0-CEEE-4E13-856D-4193852CC6CE}">
      <dgm:prSet/>
      <dgm:spPr/>
      <dgm:t>
        <a:bodyPr/>
        <a:lstStyle/>
        <a:p>
          <a:endParaRPr lang="en-US"/>
        </a:p>
      </dgm:t>
    </dgm:pt>
    <dgm:pt modelId="{66DC2429-6222-457E-8773-2A0A8EF9450B}" type="sibTrans" cxnId="{D07103F0-CEEE-4E13-856D-4193852CC6CE}">
      <dgm:prSet/>
      <dgm:spPr/>
      <dgm:t>
        <a:bodyPr/>
        <a:lstStyle/>
        <a:p>
          <a:endParaRPr lang="en-US"/>
        </a:p>
      </dgm:t>
    </dgm:pt>
    <dgm:pt modelId="{369D00F3-0148-4F1C-8F24-D99BC4CD65FA}">
      <dgm:prSet/>
      <dgm:spPr/>
      <dgm:t>
        <a:bodyPr/>
        <a:lstStyle/>
        <a:p>
          <a:pPr>
            <a:defRPr cap="all"/>
          </a:pPr>
          <a:r>
            <a:rPr lang="es-ES"/>
            <a:t>Fundamentos Teóricos</a:t>
          </a:r>
          <a:endParaRPr lang="en-US"/>
        </a:p>
      </dgm:t>
    </dgm:pt>
    <dgm:pt modelId="{14ED8587-DBC3-46B2-BB0E-E2E968226EB4}" type="parTrans" cxnId="{8410E8CC-C39E-4522-8ED1-ED8698BDF78B}">
      <dgm:prSet/>
      <dgm:spPr/>
      <dgm:t>
        <a:bodyPr/>
        <a:lstStyle/>
        <a:p>
          <a:endParaRPr lang="en-US"/>
        </a:p>
      </dgm:t>
    </dgm:pt>
    <dgm:pt modelId="{1931D0D9-9F92-4B57-BF5C-9154994227F1}" type="sibTrans" cxnId="{8410E8CC-C39E-4522-8ED1-ED8698BDF78B}">
      <dgm:prSet/>
      <dgm:spPr/>
      <dgm:t>
        <a:bodyPr/>
        <a:lstStyle/>
        <a:p>
          <a:endParaRPr lang="en-US"/>
        </a:p>
      </dgm:t>
    </dgm:pt>
    <dgm:pt modelId="{B9DF8151-AC23-45A5-AF9A-585F53BD3412}">
      <dgm:prSet/>
      <dgm:spPr/>
      <dgm:t>
        <a:bodyPr/>
        <a:lstStyle/>
        <a:p>
          <a:pPr>
            <a:defRPr cap="all"/>
          </a:pPr>
          <a:r>
            <a:rPr lang="es-ES"/>
            <a:t>Métodos y materiales</a:t>
          </a:r>
          <a:endParaRPr lang="en-US"/>
        </a:p>
      </dgm:t>
    </dgm:pt>
    <dgm:pt modelId="{AF3F8604-1044-49C7-8BFD-20B0029396D1}" type="parTrans" cxnId="{83C7D0C0-DF22-4549-A5D3-29DBE9C62C27}">
      <dgm:prSet/>
      <dgm:spPr/>
      <dgm:t>
        <a:bodyPr/>
        <a:lstStyle/>
        <a:p>
          <a:endParaRPr lang="en-US"/>
        </a:p>
      </dgm:t>
    </dgm:pt>
    <dgm:pt modelId="{5156EBBC-4919-453B-9042-FDDC67E165D4}" type="sibTrans" cxnId="{83C7D0C0-DF22-4549-A5D3-29DBE9C62C27}">
      <dgm:prSet/>
      <dgm:spPr/>
      <dgm:t>
        <a:bodyPr/>
        <a:lstStyle/>
        <a:p>
          <a:endParaRPr lang="en-US"/>
        </a:p>
      </dgm:t>
    </dgm:pt>
    <dgm:pt modelId="{1EC11478-C6DD-47FA-B49F-1D5EC3AFB7A8}">
      <dgm:prSet/>
      <dgm:spPr/>
      <dgm:t>
        <a:bodyPr/>
        <a:lstStyle/>
        <a:p>
          <a:pPr>
            <a:defRPr cap="all"/>
          </a:pPr>
          <a:r>
            <a:rPr lang="es-ES"/>
            <a:t>Resultados</a:t>
          </a:r>
          <a:endParaRPr lang="en-US"/>
        </a:p>
      </dgm:t>
    </dgm:pt>
    <dgm:pt modelId="{EBC54DD3-E4E9-4111-997A-B6CB54464231}" type="parTrans" cxnId="{246906A4-B272-48FB-8160-46B57FE4442D}">
      <dgm:prSet/>
      <dgm:spPr/>
      <dgm:t>
        <a:bodyPr/>
        <a:lstStyle/>
        <a:p>
          <a:endParaRPr lang="en-US"/>
        </a:p>
      </dgm:t>
    </dgm:pt>
    <dgm:pt modelId="{F1843130-94ED-4F8B-B692-2350523A67C8}" type="sibTrans" cxnId="{246906A4-B272-48FB-8160-46B57FE4442D}">
      <dgm:prSet/>
      <dgm:spPr/>
      <dgm:t>
        <a:bodyPr/>
        <a:lstStyle/>
        <a:p>
          <a:endParaRPr lang="en-US"/>
        </a:p>
      </dgm:t>
    </dgm:pt>
    <dgm:pt modelId="{FA54218F-3B59-4AF8-80F0-D00803013AF6}">
      <dgm:prSet/>
      <dgm:spPr/>
      <dgm:t>
        <a:bodyPr/>
        <a:lstStyle/>
        <a:p>
          <a:pPr>
            <a:defRPr cap="all"/>
          </a:pPr>
          <a:r>
            <a:rPr lang="es-ES"/>
            <a:t>Conclusión</a:t>
          </a:r>
          <a:endParaRPr lang="en-US"/>
        </a:p>
      </dgm:t>
    </dgm:pt>
    <dgm:pt modelId="{CCDE4C57-1343-44EC-806D-0CD9BCCF00C9}" type="parTrans" cxnId="{DA509AED-17E6-4291-BB29-AA76B7C4029B}">
      <dgm:prSet/>
      <dgm:spPr/>
      <dgm:t>
        <a:bodyPr/>
        <a:lstStyle/>
        <a:p>
          <a:endParaRPr lang="en-US"/>
        </a:p>
      </dgm:t>
    </dgm:pt>
    <dgm:pt modelId="{034B6CBB-DEFB-4B01-828F-F05122AE2218}" type="sibTrans" cxnId="{DA509AED-17E6-4291-BB29-AA76B7C4029B}">
      <dgm:prSet/>
      <dgm:spPr/>
      <dgm:t>
        <a:bodyPr/>
        <a:lstStyle/>
        <a:p>
          <a:endParaRPr lang="en-US"/>
        </a:p>
      </dgm:t>
    </dgm:pt>
    <dgm:pt modelId="{78D9247B-353F-4813-9F6A-FD85A392BB16}">
      <dgm:prSet/>
      <dgm:spPr/>
      <dgm:t>
        <a:bodyPr/>
        <a:lstStyle/>
        <a:p>
          <a:pPr>
            <a:defRPr cap="all"/>
          </a:pPr>
          <a:r>
            <a:rPr lang="es-ES"/>
            <a:t>Trabajos relacionados</a:t>
          </a:r>
          <a:endParaRPr lang="en-US"/>
        </a:p>
      </dgm:t>
    </dgm:pt>
    <dgm:pt modelId="{F4A6CE2E-E717-4185-83ED-75608CBF73AF}" type="sibTrans" cxnId="{85AE9B67-63D0-4FEC-AC17-475176321AD4}">
      <dgm:prSet/>
      <dgm:spPr/>
      <dgm:t>
        <a:bodyPr/>
        <a:lstStyle/>
        <a:p>
          <a:endParaRPr lang="en-US"/>
        </a:p>
      </dgm:t>
    </dgm:pt>
    <dgm:pt modelId="{CEB23AD3-5593-4ABC-8B98-B3885172F9CB}" type="parTrans" cxnId="{85AE9B67-63D0-4FEC-AC17-475176321AD4}">
      <dgm:prSet/>
      <dgm:spPr/>
      <dgm:t>
        <a:bodyPr/>
        <a:lstStyle/>
        <a:p>
          <a:endParaRPr lang="en-US"/>
        </a:p>
      </dgm:t>
    </dgm:pt>
    <dgm:pt modelId="{81FA8967-35B8-4453-AAEE-C379B22551DE}" type="pres">
      <dgm:prSet presAssocID="{5970B8BD-8D68-4DBB-89B6-05B469BB11D3}" presName="root" presStyleCnt="0">
        <dgm:presLayoutVars>
          <dgm:dir/>
          <dgm:resizeHandles val="exact"/>
        </dgm:presLayoutVars>
      </dgm:prSet>
      <dgm:spPr/>
    </dgm:pt>
    <dgm:pt modelId="{54825DDB-AD76-426C-82FD-87789696E90B}" type="pres">
      <dgm:prSet presAssocID="{4A4BD746-3965-47CD-9B52-8383DDB6996B}" presName="compNode" presStyleCnt="0"/>
      <dgm:spPr/>
    </dgm:pt>
    <dgm:pt modelId="{8D7BC8B6-11A9-48CC-BA3B-0600BB5CFE9C}" type="pres">
      <dgm:prSet presAssocID="{4A4BD746-3965-47CD-9B52-8383DDB6996B}" presName="iconBgRect" presStyleLbl="bgShp" presStyleIdx="0" presStyleCnt="6"/>
      <dgm:spPr/>
    </dgm:pt>
    <dgm:pt modelId="{5D1631A0-FDAD-46D8-9036-796C4514CC1F}" type="pres">
      <dgm:prSet presAssocID="{4A4BD746-3965-47CD-9B52-8383DDB6996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asma"/>
        </a:ext>
      </dgm:extLst>
    </dgm:pt>
    <dgm:pt modelId="{A0F39F83-03EB-44FF-8F2A-27F693119BB2}" type="pres">
      <dgm:prSet presAssocID="{4A4BD746-3965-47CD-9B52-8383DDB6996B}" presName="spaceRect" presStyleCnt="0"/>
      <dgm:spPr/>
    </dgm:pt>
    <dgm:pt modelId="{7CA53D9F-A49E-429C-BDB0-295F74C74DA0}" type="pres">
      <dgm:prSet presAssocID="{4A4BD746-3965-47CD-9B52-8383DDB6996B}" presName="textRect" presStyleLbl="revTx" presStyleIdx="0" presStyleCnt="6">
        <dgm:presLayoutVars>
          <dgm:chMax val="1"/>
          <dgm:chPref val="1"/>
        </dgm:presLayoutVars>
      </dgm:prSet>
      <dgm:spPr/>
    </dgm:pt>
    <dgm:pt modelId="{B46B27AA-24E7-4BA2-A5A6-34B0DD384CD1}" type="pres">
      <dgm:prSet presAssocID="{66DC2429-6222-457E-8773-2A0A8EF9450B}" presName="sibTrans" presStyleCnt="0"/>
      <dgm:spPr/>
    </dgm:pt>
    <dgm:pt modelId="{F60CC86B-8801-4E0C-8420-BA7DB15D57A1}" type="pres">
      <dgm:prSet presAssocID="{369D00F3-0148-4F1C-8F24-D99BC4CD65FA}" presName="compNode" presStyleCnt="0"/>
      <dgm:spPr/>
    </dgm:pt>
    <dgm:pt modelId="{AE6D3E62-C482-4FE7-BA51-AF4BDCB408F2}" type="pres">
      <dgm:prSet presAssocID="{369D00F3-0148-4F1C-8F24-D99BC4CD65FA}" presName="iconBgRect" presStyleLbl="bgShp" presStyleIdx="1" presStyleCnt="6"/>
      <dgm:spPr/>
    </dgm:pt>
    <dgm:pt modelId="{69A470E8-7D13-4FB4-B275-3504D039240C}" type="pres">
      <dgm:prSet presAssocID="{369D00F3-0148-4F1C-8F24-D99BC4CD65F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A01B3C7-B302-4E84-9B4F-FC2275572682}" type="pres">
      <dgm:prSet presAssocID="{369D00F3-0148-4F1C-8F24-D99BC4CD65FA}" presName="spaceRect" presStyleCnt="0"/>
      <dgm:spPr/>
    </dgm:pt>
    <dgm:pt modelId="{DE110812-A5B1-4F00-BE91-F9D66A3DE152}" type="pres">
      <dgm:prSet presAssocID="{369D00F3-0148-4F1C-8F24-D99BC4CD65FA}" presName="textRect" presStyleLbl="revTx" presStyleIdx="1" presStyleCnt="6">
        <dgm:presLayoutVars>
          <dgm:chMax val="1"/>
          <dgm:chPref val="1"/>
        </dgm:presLayoutVars>
      </dgm:prSet>
      <dgm:spPr/>
    </dgm:pt>
    <dgm:pt modelId="{A819F060-33A2-4CC3-A3D0-694EB9F41347}" type="pres">
      <dgm:prSet presAssocID="{1931D0D9-9F92-4B57-BF5C-9154994227F1}" presName="sibTrans" presStyleCnt="0"/>
      <dgm:spPr/>
    </dgm:pt>
    <dgm:pt modelId="{90DC0C07-C221-4E93-9DAF-D9088A580277}" type="pres">
      <dgm:prSet presAssocID="{78D9247B-353F-4813-9F6A-FD85A392BB16}" presName="compNode" presStyleCnt="0"/>
      <dgm:spPr/>
    </dgm:pt>
    <dgm:pt modelId="{9763A001-3F89-4FA7-BE10-F8D0A559CB2A}" type="pres">
      <dgm:prSet presAssocID="{78D9247B-353F-4813-9F6A-FD85A392BB16}" presName="iconBgRect" presStyleLbl="bgShp" presStyleIdx="2" presStyleCnt="6"/>
      <dgm:spPr/>
    </dgm:pt>
    <dgm:pt modelId="{3B4A867A-1E99-45BC-AB22-A03B1CAEAD03}" type="pres">
      <dgm:prSet presAssocID="{78D9247B-353F-4813-9F6A-FD85A392BB1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EE955E20-F5B8-45F4-A777-9779A0B8BCBB}" type="pres">
      <dgm:prSet presAssocID="{78D9247B-353F-4813-9F6A-FD85A392BB16}" presName="spaceRect" presStyleCnt="0"/>
      <dgm:spPr/>
    </dgm:pt>
    <dgm:pt modelId="{E57C7EBC-42F3-4F72-90DB-B338A495AC4B}" type="pres">
      <dgm:prSet presAssocID="{78D9247B-353F-4813-9F6A-FD85A392BB16}" presName="textRect" presStyleLbl="revTx" presStyleIdx="2" presStyleCnt="6">
        <dgm:presLayoutVars>
          <dgm:chMax val="1"/>
          <dgm:chPref val="1"/>
        </dgm:presLayoutVars>
      </dgm:prSet>
      <dgm:spPr/>
    </dgm:pt>
    <dgm:pt modelId="{74B92CDF-4E70-414A-8131-EF0985199722}" type="pres">
      <dgm:prSet presAssocID="{F4A6CE2E-E717-4185-83ED-75608CBF73AF}" presName="sibTrans" presStyleCnt="0"/>
      <dgm:spPr/>
    </dgm:pt>
    <dgm:pt modelId="{EBB3C8F5-0990-4975-81B3-DE030FB2EA12}" type="pres">
      <dgm:prSet presAssocID="{B9DF8151-AC23-45A5-AF9A-585F53BD3412}" presName="compNode" presStyleCnt="0"/>
      <dgm:spPr/>
    </dgm:pt>
    <dgm:pt modelId="{B4D8FC1B-8F43-49A1-A33E-4E4A9B1260DD}" type="pres">
      <dgm:prSet presAssocID="{B9DF8151-AC23-45A5-AF9A-585F53BD3412}" presName="iconBgRect" presStyleLbl="bgShp" presStyleIdx="3" presStyleCnt="6"/>
      <dgm:spPr/>
    </dgm:pt>
    <dgm:pt modelId="{5188140D-129C-4802-877E-60E9F3E22E18}" type="pres">
      <dgm:prSet presAssocID="{B9DF8151-AC23-45A5-AF9A-585F53BD341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8CB20BFD-43A3-49E4-B430-AC54CA33B3E5}" type="pres">
      <dgm:prSet presAssocID="{B9DF8151-AC23-45A5-AF9A-585F53BD3412}" presName="spaceRect" presStyleCnt="0"/>
      <dgm:spPr/>
    </dgm:pt>
    <dgm:pt modelId="{06B5301E-A671-4F99-8D40-7962E73C8B4D}" type="pres">
      <dgm:prSet presAssocID="{B9DF8151-AC23-45A5-AF9A-585F53BD3412}" presName="textRect" presStyleLbl="revTx" presStyleIdx="3" presStyleCnt="6">
        <dgm:presLayoutVars>
          <dgm:chMax val="1"/>
          <dgm:chPref val="1"/>
        </dgm:presLayoutVars>
      </dgm:prSet>
      <dgm:spPr/>
    </dgm:pt>
    <dgm:pt modelId="{B074CCDB-4AC1-4737-9286-C31BCDB5AEC5}" type="pres">
      <dgm:prSet presAssocID="{5156EBBC-4919-453B-9042-FDDC67E165D4}" presName="sibTrans" presStyleCnt="0"/>
      <dgm:spPr/>
    </dgm:pt>
    <dgm:pt modelId="{C1E184A0-2286-4BA0-B8EC-579BCB201AB3}" type="pres">
      <dgm:prSet presAssocID="{1EC11478-C6DD-47FA-B49F-1D5EC3AFB7A8}" presName="compNode" presStyleCnt="0"/>
      <dgm:spPr/>
    </dgm:pt>
    <dgm:pt modelId="{48D7C646-D825-4DDC-8C70-96721DC5121F}" type="pres">
      <dgm:prSet presAssocID="{1EC11478-C6DD-47FA-B49F-1D5EC3AFB7A8}" presName="iconBgRect" presStyleLbl="bgShp" presStyleIdx="4" presStyleCnt="6"/>
      <dgm:spPr/>
    </dgm:pt>
    <dgm:pt modelId="{D7650F09-5B1E-434B-B8F1-E79AEEF4FC84}" type="pres">
      <dgm:prSet presAssocID="{1EC11478-C6DD-47FA-B49F-1D5EC3AFB7A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1B39672-E771-48F9-91CF-BDF18038711C}" type="pres">
      <dgm:prSet presAssocID="{1EC11478-C6DD-47FA-B49F-1D5EC3AFB7A8}" presName="spaceRect" presStyleCnt="0"/>
      <dgm:spPr/>
    </dgm:pt>
    <dgm:pt modelId="{8A64120B-FBFB-4A8A-8F3F-A9B9BAFAD084}" type="pres">
      <dgm:prSet presAssocID="{1EC11478-C6DD-47FA-B49F-1D5EC3AFB7A8}" presName="textRect" presStyleLbl="revTx" presStyleIdx="4" presStyleCnt="6">
        <dgm:presLayoutVars>
          <dgm:chMax val="1"/>
          <dgm:chPref val="1"/>
        </dgm:presLayoutVars>
      </dgm:prSet>
      <dgm:spPr/>
    </dgm:pt>
    <dgm:pt modelId="{7BF0F7C6-6BDD-4A85-8A84-E80B071A86CC}" type="pres">
      <dgm:prSet presAssocID="{F1843130-94ED-4F8B-B692-2350523A67C8}" presName="sibTrans" presStyleCnt="0"/>
      <dgm:spPr/>
    </dgm:pt>
    <dgm:pt modelId="{4C42EE5A-B2CF-4E84-B3D9-4A43D20A71F9}" type="pres">
      <dgm:prSet presAssocID="{FA54218F-3B59-4AF8-80F0-D00803013AF6}" presName="compNode" presStyleCnt="0"/>
      <dgm:spPr/>
    </dgm:pt>
    <dgm:pt modelId="{72C9DF11-D615-4B93-834E-88AA7D13A697}" type="pres">
      <dgm:prSet presAssocID="{FA54218F-3B59-4AF8-80F0-D00803013AF6}" presName="iconBgRect" presStyleLbl="bgShp" presStyleIdx="5" presStyleCnt="6"/>
      <dgm:spPr/>
    </dgm:pt>
    <dgm:pt modelId="{BAD6E923-3FA0-478E-9FE8-2E80871E2745}" type="pres">
      <dgm:prSet presAssocID="{FA54218F-3B59-4AF8-80F0-D00803013AF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47A7C04E-7202-40F2-92A5-9DBCD87F8349}" type="pres">
      <dgm:prSet presAssocID="{FA54218F-3B59-4AF8-80F0-D00803013AF6}" presName="spaceRect" presStyleCnt="0"/>
      <dgm:spPr/>
    </dgm:pt>
    <dgm:pt modelId="{C37399E8-33AF-4603-A1A1-80F6A17A052B}" type="pres">
      <dgm:prSet presAssocID="{FA54218F-3B59-4AF8-80F0-D00803013AF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0DC0C2F-7662-4A99-80FA-ED85769E588D}" type="presOf" srcId="{1EC11478-C6DD-47FA-B49F-1D5EC3AFB7A8}" destId="{8A64120B-FBFB-4A8A-8F3F-A9B9BAFAD084}" srcOrd="0" destOrd="0" presId="urn:microsoft.com/office/officeart/2018/5/layout/IconCircleLabelList"/>
    <dgm:cxn modelId="{85AE9B67-63D0-4FEC-AC17-475176321AD4}" srcId="{5970B8BD-8D68-4DBB-89B6-05B469BB11D3}" destId="{78D9247B-353F-4813-9F6A-FD85A392BB16}" srcOrd="2" destOrd="0" parTransId="{CEB23AD3-5593-4ABC-8B98-B3885172F9CB}" sibTransId="{F4A6CE2E-E717-4185-83ED-75608CBF73AF}"/>
    <dgm:cxn modelId="{05E0548A-0784-4433-A78B-9375C8271493}" type="presOf" srcId="{B9DF8151-AC23-45A5-AF9A-585F53BD3412}" destId="{06B5301E-A671-4F99-8D40-7962E73C8B4D}" srcOrd="0" destOrd="0" presId="urn:microsoft.com/office/officeart/2018/5/layout/IconCircleLabelList"/>
    <dgm:cxn modelId="{04A016A1-1890-438D-BBD9-41A5D8977D5B}" type="presOf" srcId="{78D9247B-353F-4813-9F6A-FD85A392BB16}" destId="{E57C7EBC-42F3-4F72-90DB-B338A495AC4B}" srcOrd="0" destOrd="0" presId="urn:microsoft.com/office/officeart/2018/5/layout/IconCircleLabelList"/>
    <dgm:cxn modelId="{246906A4-B272-48FB-8160-46B57FE4442D}" srcId="{5970B8BD-8D68-4DBB-89B6-05B469BB11D3}" destId="{1EC11478-C6DD-47FA-B49F-1D5EC3AFB7A8}" srcOrd="4" destOrd="0" parTransId="{EBC54DD3-E4E9-4111-997A-B6CB54464231}" sibTransId="{F1843130-94ED-4F8B-B692-2350523A67C8}"/>
    <dgm:cxn modelId="{756CCCB2-AEA0-4DFA-A81E-B0794261C309}" type="presOf" srcId="{5970B8BD-8D68-4DBB-89B6-05B469BB11D3}" destId="{81FA8967-35B8-4453-AAEE-C379B22551DE}" srcOrd="0" destOrd="0" presId="urn:microsoft.com/office/officeart/2018/5/layout/IconCircleLabelList"/>
    <dgm:cxn modelId="{83C7D0C0-DF22-4549-A5D3-29DBE9C62C27}" srcId="{5970B8BD-8D68-4DBB-89B6-05B469BB11D3}" destId="{B9DF8151-AC23-45A5-AF9A-585F53BD3412}" srcOrd="3" destOrd="0" parTransId="{AF3F8604-1044-49C7-8BFD-20B0029396D1}" sibTransId="{5156EBBC-4919-453B-9042-FDDC67E165D4}"/>
    <dgm:cxn modelId="{FEB852CA-4DB7-4443-9D12-58C03330EA63}" type="presOf" srcId="{369D00F3-0148-4F1C-8F24-D99BC4CD65FA}" destId="{DE110812-A5B1-4F00-BE91-F9D66A3DE152}" srcOrd="0" destOrd="0" presId="urn:microsoft.com/office/officeart/2018/5/layout/IconCircleLabelList"/>
    <dgm:cxn modelId="{8410E8CC-C39E-4522-8ED1-ED8698BDF78B}" srcId="{5970B8BD-8D68-4DBB-89B6-05B469BB11D3}" destId="{369D00F3-0148-4F1C-8F24-D99BC4CD65FA}" srcOrd="1" destOrd="0" parTransId="{14ED8587-DBC3-46B2-BB0E-E2E968226EB4}" sibTransId="{1931D0D9-9F92-4B57-BF5C-9154994227F1}"/>
    <dgm:cxn modelId="{D1DAE2E3-983B-4F1B-B24D-FD4680AAE14F}" type="presOf" srcId="{FA54218F-3B59-4AF8-80F0-D00803013AF6}" destId="{C37399E8-33AF-4603-A1A1-80F6A17A052B}" srcOrd="0" destOrd="0" presId="urn:microsoft.com/office/officeart/2018/5/layout/IconCircleLabelList"/>
    <dgm:cxn modelId="{DA509AED-17E6-4291-BB29-AA76B7C4029B}" srcId="{5970B8BD-8D68-4DBB-89B6-05B469BB11D3}" destId="{FA54218F-3B59-4AF8-80F0-D00803013AF6}" srcOrd="5" destOrd="0" parTransId="{CCDE4C57-1343-44EC-806D-0CD9BCCF00C9}" sibTransId="{034B6CBB-DEFB-4B01-828F-F05122AE2218}"/>
    <dgm:cxn modelId="{D07103F0-CEEE-4E13-856D-4193852CC6CE}" srcId="{5970B8BD-8D68-4DBB-89B6-05B469BB11D3}" destId="{4A4BD746-3965-47CD-9B52-8383DDB6996B}" srcOrd="0" destOrd="0" parTransId="{9CAC3C70-94D2-43AB-B4F8-CBFD16540CA3}" sibTransId="{66DC2429-6222-457E-8773-2A0A8EF9450B}"/>
    <dgm:cxn modelId="{94C616F7-AA4B-46A6-BCF9-8495160CAE07}" type="presOf" srcId="{4A4BD746-3965-47CD-9B52-8383DDB6996B}" destId="{7CA53D9F-A49E-429C-BDB0-295F74C74DA0}" srcOrd="0" destOrd="0" presId="urn:microsoft.com/office/officeart/2018/5/layout/IconCircleLabelList"/>
    <dgm:cxn modelId="{FB87866B-469E-4D11-BCCA-DFFF0D6BEF65}" type="presParOf" srcId="{81FA8967-35B8-4453-AAEE-C379B22551DE}" destId="{54825DDB-AD76-426C-82FD-87789696E90B}" srcOrd="0" destOrd="0" presId="urn:microsoft.com/office/officeart/2018/5/layout/IconCircleLabelList"/>
    <dgm:cxn modelId="{F76B1AF9-2C75-4DE8-A2BE-9A562A937C2A}" type="presParOf" srcId="{54825DDB-AD76-426C-82FD-87789696E90B}" destId="{8D7BC8B6-11A9-48CC-BA3B-0600BB5CFE9C}" srcOrd="0" destOrd="0" presId="urn:microsoft.com/office/officeart/2018/5/layout/IconCircleLabelList"/>
    <dgm:cxn modelId="{B4FAF9FF-13B9-41DD-B2E6-4F2D22F0A40D}" type="presParOf" srcId="{54825DDB-AD76-426C-82FD-87789696E90B}" destId="{5D1631A0-FDAD-46D8-9036-796C4514CC1F}" srcOrd="1" destOrd="0" presId="urn:microsoft.com/office/officeart/2018/5/layout/IconCircleLabelList"/>
    <dgm:cxn modelId="{4909F8CF-910B-436D-96F4-5BBC3E83CAA5}" type="presParOf" srcId="{54825DDB-AD76-426C-82FD-87789696E90B}" destId="{A0F39F83-03EB-44FF-8F2A-27F693119BB2}" srcOrd="2" destOrd="0" presId="urn:microsoft.com/office/officeart/2018/5/layout/IconCircleLabelList"/>
    <dgm:cxn modelId="{D96C35B0-C876-42FE-955A-1D188505999F}" type="presParOf" srcId="{54825DDB-AD76-426C-82FD-87789696E90B}" destId="{7CA53D9F-A49E-429C-BDB0-295F74C74DA0}" srcOrd="3" destOrd="0" presId="urn:microsoft.com/office/officeart/2018/5/layout/IconCircleLabelList"/>
    <dgm:cxn modelId="{04FC438C-7057-4B75-9E26-94FE34247123}" type="presParOf" srcId="{81FA8967-35B8-4453-AAEE-C379B22551DE}" destId="{B46B27AA-24E7-4BA2-A5A6-34B0DD384CD1}" srcOrd="1" destOrd="0" presId="urn:microsoft.com/office/officeart/2018/5/layout/IconCircleLabelList"/>
    <dgm:cxn modelId="{09428014-E6D8-4449-94C1-EFEEC9ECC858}" type="presParOf" srcId="{81FA8967-35B8-4453-AAEE-C379B22551DE}" destId="{F60CC86B-8801-4E0C-8420-BA7DB15D57A1}" srcOrd="2" destOrd="0" presId="urn:microsoft.com/office/officeart/2018/5/layout/IconCircleLabelList"/>
    <dgm:cxn modelId="{4D70AE0A-360E-49F7-907F-BC3FB419B534}" type="presParOf" srcId="{F60CC86B-8801-4E0C-8420-BA7DB15D57A1}" destId="{AE6D3E62-C482-4FE7-BA51-AF4BDCB408F2}" srcOrd="0" destOrd="0" presId="urn:microsoft.com/office/officeart/2018/5/layout/IconCircleLabelList"/>
    <dgm:cxn modelId="{82BDA887-8B83-45F8-B60E-EEC24C17E0DA}" type="presParOf" srcId="{F60CC86B-8801-4E0C-8420-BA7DB15D57A1}" destId="{69A470E8-7D13-4FB4-B275-3504D039240C}" srcOrd="1" destOrd="0" presId="urn:microsoft.com/office/officeart/2018/5/layout/IconCircleLabelList"/>
    <dgm:cxn modelId="{80CC9CC1-E4D2-49C3-94FA-578DF54FCD1C}" type="presParOf" srcId="{F60CC86B-8801-4E0C-8420-BA7DB15D57A1}" destId="{0A01B3C7-B302-4E84-9B4F-FC2275572682}" srcOrd="2" destOrd="0" presId="urn:microsoft.com/office/officeart/2018/5/layout/IconCircleLabelList"/>
    <dgm:cxn modelId="{0E7C98CE-FBC7-4976-8F42-1E3271E201BC}" type="presParOf" srcId="{F60CC86B-8801-4E0C-8420-BA7DB15D57A1}" destId="{DE110812-A5B1-4F00-BE91-F9D66A3DE152}" srcOrd="3" destOrd="0" presId="urn:microsoft.com/office/officeart/2018/5/layout/IconCircleLabelList"/>
    <dgm:cxn modelId="{2A44E02F-3A52-4B27-83FD-B26AFD696618}" type="presParOf" srcId="{81FA8967-35B8-4453-AAEE-C379B22551DE}" destId="{A819F060-33A2-4CC3-A3D0-694EB9F41347}" srcOrd="3" destOrd="0" presId="urn:microsoft.com/office/officeart/2018/5/layout/IconCircleLabelList"/>
    <dgm:cxn modelId="{0893B1D6-2772-4ED6-8A22-01CD14197EE4}" type="presParOf" srcId="{81FA8967-35B8-4453-AAEE-C379B22551DE}" destId="{90DC0C07-C221-4E93-9DAF-D9088A580277}" srcOrd="4" destOrd="0" presId="urn:microsoft.com/office/officeart/2018/5/layout/IconCircleLabelList"/>
    <dgm:cxn modelId="{C115724D-AFD5-4974-999D-4E84C36AA73C}" type="presParOf" srcId="{90DC0C07-C221-4E93-9DAF-D9088A580277}" destId="{9763A001-3F89-4FA7-BE10-F8D0A559CB2A}" srcOrd="0" destOrd="0" presId="urn:microsoft.com/office/officeart/2018/5/layout/IconCircleLabelList"/>
    <dgm:cxn modelId="{581C9A28-C74D-4E4B-977C-E10006D6A581}" type="presParOf" srcId="{90DC0C07-C221-4E93-9DAF-D9088A580277}" destId="{3B4A867A-1E99-45BC-AB22-A03B1CAEAD03}" srcOrd="1" destOrd="0" presId="urn:microsoft.com/office/officeart/2018/5/layout/IconCircleLabelList"/>
    <dgm:cxn modelId="{86D2CA22-7163-4B42-9250-B5D00B60CD26}" type="presParOf" srcId="{90DC0C07-C221-4E93-9DAF-D9088A580277}" destId="{EE955E20-F5B8-45F4-A777-9779A0B8BCBB}" srcOrd="2" destOrd="0" presId="urn:microsoft.com/office/officeart/2018/5/layout/IconCircleLabelList"/>
    <dgm:cxn modelId="{7CCCC4A5-B329-4B7E-AAA4-20077226A67D}" type="presParOf" srcId="{90DC0C07-C221-4E93-9DAF-D9088A580277}" destId="{E57C7EBC-42F3-4F72-90DB-B338A495AC4B}" srcOrd="3" destOrd="0" presId="urn:microsoft.com/office/officeart/2018/5/layout/IconCircleLabelList"/>
    <dgm:cxn modelId="{42357340-F035-4508-A329-0770D7FDBCC0}" type="presParOf" srcId="{81FA8967-35B8-4453-AAEE-C379B22551DE}" destId="{74B92CDF-4E70-414A-8131-EF0985199722}" srcOrd="5" destOrd="0" presId="urn:microsoft.com/office/officeart/2018/5/layout/IconCircleLabelList"/>
    <dgm:cxn modelId="{6F8B2756-82CA-4518-9DA7-F6AE2E9DA0EB}" type="presParOf" srcId="{81FA8967-35B8-4453-AAEE-C379B22551DE}" destId="{EBB3C8F5-0990-4975-81B3-DE030FB2EA12}" srcOrd="6" destOrd="0" presId="urn:microsoft.com/office/officeart/2018/5/layout/IconCircleLabelList"/>
    <dgm:cxn modelId="{B36B9A9E-BB1E-4459-B0AC-035FAE898AEF}" type="presParOf" srcId="{EBB3C8F5-0990-4975-81B3-DE030FB2EA12}" destId="{B4D8FC1B-8F43-49A1-A33E-4E4A9B1260DD}" srcOrd="0" destOrd="0" presId="urn:microsoft.com/office/officeart/2018/5/layout/IconCircleLabelList"/>
    <dgm:cxn modelId="{4ACC5E70-1D21-40AE-BD3D-407CEFC002EA}" type="presParOf" srcId="{EBB3C8F5-0990-4975-81B3-DE030FB2EA12}" destId="{5188140D-129C-4802-877E-60E9F3E22E18}" srcOrd="1" destOrd="0" presId="urn:microsoft.com/office/officeart/2018/5/layout/IconCircleLabelList"/>
    <dgm:cxn modelId="{29FEDAC0-F45F-4FE7-8690-DDDA78F9C43B}" type="presParOf" srcId="{EBB3C8F5-0990-4975-81B3-DE030FB2EA12}" destId="{8CB20BFD-43A3-49E4-B430-AC54CA33B3E5}" srcOrd="2" destOrd="0" presId="urn:microsoft.com/office/officeart/2018/5/layout/IconCircleLabelList"/>
    <dgm:cxn modelId="{1F808A98-459A-471B-BE2A-CA0A16336295}" type="presParOf" srcId="{EBB3C8F5-0990-4975-81B3-DE030FB2EA12}" destId="{06B5301E-A671-4F99-8D40-7962E73C8B4D}" srcOrd="3" destOrd="0" presId="urn:microsoft.com/office/officeart/2018/5/layout/IconCircleLabelList"/>
    <dgm:cxn modelId="{1ED6BA89-3F5D-42F0-B072-7EEAC721E36E}" type="presParOf" srcId="{81FA8967-35B8-4453-AAEE-C379B22551DE}" destId="{B074CCDB-4AC1-4737-9286-C31BCDB5AEC5}" srcOrd="7" destOrd="0" presId="urn:microsoft.com/office/officeart/2018/5/layout/IconCircleLabelList"/>
    <dgm:cxn modelId="{6F10A2A8-1867-4B00-9657-1FEFBE897157}" type="presParOf" srcId="{81FA8967-35B8-4453-AAEE-C379B22551DE}" destId="{C1E184A0-2286-4BA0-B8EC-579BCB201AB3}" srcOrd="8" destOrd="0" presId="urn:microsoft.com/office/officeart/2018/5/layout/IconCircleLabelList"/>
    <dgm:cxn modelId="{2E2CC6EC-EE84-4720-8195-9AAF9D328312}" type="presParOf" srcId="{C1E184A0-2286-4BA0-B8EC-579BCB201AB3}" destId="{48D7C646-D825-4DDC-8C70-96721DC5121F}" srcOrd="0" destOrd="0" presId="urn:microsoft.com/office/officeart/2018/5/layout/IconCircleLabelList"/>
    <dgm:cxn modelId="{BDF8A6EF-EBDF-46B3-93A8-A1D085B450F9}" type="presParOf" srcId="{C1E184A0-2286-4BA0-B8EC-579BCB201AB3}" destId="{D7650F09-5B1E-434B-B8F1-E79AEEF4FC84}" srcOrd="1" destOrd="0" presId="urn:microsoft.com/office/officeart/2018/5/layout/IconCircleLabelList"/>
    <dgm:cxn modelId="{F72AD196-92A5-40C4-937B-F07B27A03533}" type="presParOf" srcId="{C1E184A0-2286-4BA0-B8EC-579BCB201AB3}" destId="{B1B39672-E771-48F9-91CF-BDF18038711C}" srcOrd="2" destOrd="0" presId="urn:microsoft.com/office/officeart/2018/5/layout/IconCircleLabelList"/>
    <dgm:cxn modelId="{88F9DDA6-F505-4CA5-A8F8-2548FA9DAEBD}" type="presParOf" srcId="{C1E184A0-2286-4BA0-B8EC-579BCB201AB3}" destId="{8A64120B-FBFB-4A8A-8F3F-A9B9BAFAD084}" srcOrd="3" destOrd="0" presId="urn:microsoft.com/office/officeart/2018/5/layout/IconCircleLabelList"/>
    <dgm:cxn modelId="{63C17E0D-D50A-449F-9D54-7FC2AA34C3E6}" type="presParOf" srcId="{81FA8967-35B8-4453-AAEE-C379B22551DE}" destId="{7BF0F7C6-6BDD-4A85-8A84-E80B071A86CC}" srcOrd="9" destOrd="0" presId="urn:microsoft.com/office/officeart/2018/5/layout/IconCircleLabelList"/>
    <dgm:cxn modelId="{F852299D-1514-4807-B5AF-E4D70B1214CB}" type="presParOf" srcId="{81FA8967-35B8-4453-AAEE-C379B22551DE}" destId="{4C42EE5A-B2CF-4E84-B3D9-4A43D20A71F9}" srcOrd="10" destOrd="0" presId="urn:microsoft.com/office/officeart/2018/5/layout/IconCircleLabelList"/>
    <dgm:cxn modelId="{981F6D7D-556A-4C62-BB67-F8D2E00F1056}" type="presParOf" srcId="{4C42EE5A-B2CF-4E84-B3D9-4A43D20A71F9}" destId="{72C9DF11-D615-4B93-834E-88AA7D13A697}" srcOrd="0" destOrd="0" presId="urn:microsoft.com/office/officeart/2018/5/layout/IconCircleLabelList"/>
    <dgm:cxn modelId="{F60DCCD3-47A4-482F-BE54-10E73B858CB3}" type="presParOf" srcId="{4C42EE5A-B2CF-4E84-B3D9-4A43D20A71F9}" destId="{BAD6E923-3FA0-478E-9FE8-2E80871E2745}" srcOrd="1" destOrd="0" presId="urn:microsoft.com/office/officeart/2018/5/layout/IconCircleLabelList"/>
    <dgm:cxn modelId="{A4230961-6867-4B57-8245-6360BF586090}" type="presParOf" srcId="{4C42EE5A-B2CF-4E84-B3D9-4A43D20A71F9}" destId="{47A7C04E-7202-40F2-92A5-9DBCD87F8349}" srcOrd="2" destOrd="0" presId="urn:microsoft.com/office/officeart/2018/5/layout/IconCircleLabelList"/>
    <dgm:cxn modelId="{713D134A-A2FA-42DB-B44B-A31B8E347F8B}" type="presParOf" srcId="{4C42EE5A-B2CF-4E84-B3D9-4A43D20A71F9}" destId="{C37399E8-33AF-4603-A1A1-80F6A17A05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BC8B6-11A9-48CC-BA3B-0600BB5CFE9C}">
      <dsp:nvSpPr>
        <dsp:cNvPr id="0" name=""/>
        <dsp:cNvSpPr/>
      </dsp:nvSpPr>
      <dsp:spPr>
        <a:xfrm>
          <a:off x="316842" y="877244"/>
          <a:ext cx="977906" cy="9779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631A0-FDAD-46D8-9036-796C4514CC1F}">
      <dsp:nvSpPr>
        <dsp:cNvPr id="0" name=""/>
        <dsp:cNvSpPr/>
      </dsp:nvSpPr>
      <dsp:spPr>
        <a:xfrm>
          <a:off x="525248" y="1085650"/>
          <a:ext cx="561093" cy="561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53D9F-A49E-429C-BDB0-295F74C74DA0}">
      <dsp:nvSpPr>
        <dsp:cNvPr id="0" name=""/>
        <dsp:cNvSpPr/>
      </dsp:nvSpPr>
      <dsp:spPr>
        <a:xfrm>
          <a:off x="4232" y="2159744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/>
            <a:t>Introducción</a:t>
          </a:r>
          <a:endParaRPr lang="en-US" sz="1600" kern="1200"/>
        </a:p>
      </dsp:txBody>
      <dsp:txXfrm>
        <a:off x="4232" y="2159744"/>
        <a:ext cx="1603125" cy="641250"/>
      </dsp:txXfrm>
    </dsp:sp>
    <dsp:sp modelId="{AE6D3E62-C482-4FE7-BA51-AF4BDCB408F2}">
      <dsp:nvSpPr>
        <dsp:cNvPr id="0" name=""/>
        <dsp:cNvSpPr/>
      </dsp:nvSpPr>
      <dsp:spPr>
        <a:xfrm>
          <a:off x="2200514" y="877244"/>
          <a:ext cx="977906" cy="9779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470E8-7D13-4FB4-B275-3504D039240C}">
      <dsp:nvSpPr>
        <dsp:cNvPr id="0" name=""/>
        <dsp:cNvSpPr/>
      </dsp:nvSpPr>
      <dsp:spPr>
        <a:xfrm>
          <a:off x="2408920" y="1085650"/>
          <a:ext cx="561093" cy="561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10812-A5B1-4F00-BE91-F9D66A3DE152}">
      <dsp:nvSpPr>
        <dsp:cNvPr id="0" name=""/>
        <dsp:cNvSpPr/>
      </dsp:nvSpPr>
      <dsp:spPr>
        <a:xfrm>
          <a:off x="1887904" y="2159744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/>
            <a:t>Fundamentos Teóricos</a:t>
          </a:r>
          <a:endParaRPr lang="en-US" sz="1600" kern="1200"/>
        </a:p>
      </dsp:txBody>
      <dsp:txXfrm>
        <a:off x="1887904" y="2159744"/>
        <a:ext cx="1603125" cy="641250"/>
      </dsp:txXfrm>
    </dsp:sp>
    <dsp:sp modelId="{9763A001-3F89-4FA7-BE10-F8D0A559CB2A}">
      <dsp:nvSpPr>
        <dsp:cNvPr id="0" name=""/>
        <dsp:cNvSpPr/>
      </dsp:nvSpPr>
      <dsp:spPr>
        <a:xfrm>
          <a:off x="4084185" y="877244"/>
          <a:ext cx="977906" cy="9779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A867A-1E99-45BC-AB22-A03B1CAEAD03}">
      <dsp:nvSpPr>
        <dsp:cNvPr id="0" name=""/>
        <dsp:cNvSpPr/>
      </dsp:nvSpPr>
      <dsp:spPr>
        <a:xfrm>
          <a:off x="4292592" y="1085650"/>
          <a:ext cx="561093" cy="561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C7EBC-42F3-4F72-90DB-B338A495AC4B}">
      <dsp:nvSpPr>
        <dsp:cNvPr id="0" name=""/>
        <dsp:cNvSpPr/>
      </dsp:nvSpPr>
      <dsp:spPr>
        <a:xfrm>
          <a:off x="3771576" y="2159744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/>
            <a:t>Trabajos relacionados</a:t>
          </a:r>
          <a:endParaRPr lang="en-US" sz="1600" kern="1200"/>
        </a:p>
      </dsp:txBody>
      <dsp:txXfrm>
        <a:off x="3771576" y="2159744"/>
        <a:ext cx="1603125" cy="641250"/>
      </dsp:txXfrm>
    </dsp:sp>
    <dsp:sp modelId="{B4D8FC1B-8F43-49A1-A33E-4E4A9B1260DD}">
      <dsp:nvSpPr>
        <dsp:cNvPr id="0" name=""/>
        <dsp:cNvSpPr/>
      </dsp:nvSpPr>
      <dsp:spPr>
        <a:xfrm>
          <a:off x="5967857" y="877244"/>
          <a:ext cx="977906" cy="9779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8140D-129C-4802-877E-60E9F3E22E18}">
      <dsp:nvSpPr>
        <dsp:cNvPr id="0" name=""/>
        <dsp:cNvSpPr/>
      </dsp:nvSpPr>
      <dsp:spPr>
        <a:xfrm>
          <a:off x="6176264" y="1085650"/>
          <a:ext cx="561093" cy="5610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5301E-A671-4F99-8D40-7962E73C8B4D}">
      <dsp:nvSpPr>
        <dsp:cNvPr id="0" name=""/>
        <dsp:cNvSpPr/>
      </dsp:nvSpPr>
      <dsp:spPr>
        <a:xfrm>
          <a:off x="5655248" y="2159744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/>
            <a:t>Métodos y materiales</a:t>
          </a:r>
          <a:endParaRPr lang="en-US" sz="1600" kern="1200"/>
        </a:p>
      </dsp:txBody>
      <dsp:txXfrm>
        <a:off x="5655248" y="2159744"/>
        <a:ext cx="1603125" cy="641250"/>
      </dsp:txXfrm>
    </dsp:sp>
    <dsp:sp modelId="{48D7C646-D825-4DDC-8C70-96721DC5121F}">
      <dsp:nvSpPr>
        <dsp:cNvPr id="0" name=""/>
        <dsp:cNvSpPr/>
      </dsp:nvSpPr>
      <dsp:spPr>
        <a:xfrm>
          <a:off x="7851529" y="877244"/>
          <a:ext cx="977906" cy="97790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50F09-5B1E-434B-B8F1-E79AEEF4FC84}">
      <dsp:nvSpPr>
        <dsp:cNvPr id="0" name=""/>
        <dsp:cNvSpPr/>
      </dsp:nvSpPr>
      <dsp:spPr>
        <a:xfrm>
          <a:off x="8059935" y="1085650"/>
          <a:ext cx="561093" cy="5610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4120B-FBFB-4A8A-8F3F-A9B9BAFAD084}">
      <dsp:nvSpPr>
        <dsp:cNvPr id="0" name=""/>
        <dsp:cNvSpPr/>
      </dsp:nvSpPr>
      <dsp:spPr>
        <a:xfrm>
          <a:off x="7538920" y="2159744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/>
            <a:t>Resultados</a:t>
          </a:r>
          <a:endParaRPr lang="en-US" sz="1600" kern="1200"/>
        </a:p>
      </dsp:txBody>
      <dsp:txXfrm>
        <a:off x="7538920" y="2159744"/>
        <a:ext cx="1603125" cy="641250"/>
      </dsp:txXfrm>
    </dsp:sp>
    <dsp:sp modelId="{72C9DF11-D615-4B93-834E-88AA7D13A697}">
      <dsp:nvSpPr>
        <dsp:cNvPr id="0" name=""/>
        <dsp:cNvSpPr/>
      </dsp:nvSpPr>
      <dsp:spPr>
        <a:xfrm>
          <a:off x="9735201" y="877244"/>
          <a:ext cx="977906" cy="9779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6E923-3FA0-478E-9FE8-2E80871E2745}">
      <dsp:nvSpPr>
        <dsp:cNvPr id="0" name=""/>
        <dsp:cNvSpPr/>
      </dsp:nvSpPr>
      <dsp:spPr>
        <a:xfrm>
          <a:off x="9943607" y="1085650"/>
          <a:ext cx="561093" cy="5610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399E8-33AF-4603-A1A1-80F6A17A052B}">
      <dsp:nvSpPr>
        <dsp:cNvPr id="0" name=""/>
        <dsp:cNvSpPr/>
      </dsp:nvSpPr>
      <dsp:spPr>
        <a:xfrm>
          <a:off x="9422592" y="2159744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/>
            <a:t>Conclusión</a:t>
          </a:r>
          <a:endParaRPr lang="en-US" sz="1600" kern="1200"/>
        </a:p>
      </dsp:txBody>
      <dsp:txXfrm>
        <a:off x="9422592" y="2159744"/>
        <a:ext cx="1603125" cy="64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D60CF-77BF-7841-8CAD-ACF27DCEFFB5}" type="datetimeFigureOut">
              <a:rPr lang="es-ES" smtClean="0"/>
              <a:t>7/4/21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1256C-6C45-2E44-8759-8C7F684429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25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 a todos, mi nombre es Antonio y voy a proceder con la exposición oral de mi Trabajo de Fin de Grado titulado “Estudio de algoritmos en redes neuronales convolucionales en </a:t>
            </a:r>
            <a:r>
              <a:rPr lang="es-ES" dirty="0" err="1"/>
              <a:t>dataset</a:t>
            </a:r>
            <a:r>
              <a:rPr lang="es-ES" dirty="0"/>
              <a:t> de imágenes médicas” bajo el departamento de Teoría de la Señal y Comunicaciones e Ingeniería Telemática.</a:t>
            </a:r>
          </a:p>
          <a:p>
            <a:endParaRPr lang="es-ES" dirty="0"/>
          </a:p>
          <a:p>
            <a:r>
              <a:rPr lang="es-ES" dirty="0"/>
              <a:t>El objetivo de este proyecto ha sido el desarrollo de una herramienta, que con base las redes neuronales convolucionales, que sea capaz de analizar imágenes de glóbulos rojos en la sangre y detecte si la persona está infectada con Malaria. </a:t>
            </a:r>
          </a:p>
          <a:p>
            <a:endParaRPr lang="es-ES" dirty="0"/>
          </a:p>
          <a:p>
            <a:r>
              <a:rPr lang="es-ES" dirty="0"/>
              <a:t>Personalmente, me ha apasionado desde el primer al último minuto, espero que a ustedes les ocurra lo mismo, que se les haga amena la presentación y  que os pueda resolver cualquier tipo de duda que les surja.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344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colección de imágenes de las células tanto sanas como </a:t>
            </a:r>
            <a:r>
              <a:rPr lang="es-ES" dirty="0" err="1"/>
              <a:t>parasitizadas</a:t>
            </a:r>
            <a:r>
              <a:rPr lang="es-ES" dirty="0"/>
              <a:t> utilizadas para este trabajo, fueron publicadas por </a:t>
            </a:r>
            <a:r>
              <a:rPr lang="es-ES" dirty="0" err="1"/>
              <a:t>Rajaraman</a:t>
            </a:r>
            <a:r>
              <a:rPr lang="es-ES" dirty="0"/>
              <a:t>. Estas imágenes se extrajeron del Hospital Chittagong, de 150 pacientes infectados y 50 pacientes sanos. Estas imágenes, fueron clasificadas manualmente por la Unidad Oxford Tropical.</a:t>
            </a:r>
          </a:p>
          <a:p>
            <a:endParaRPr lang="es-ES" dirty="0"/>
          </a:p>
          <a:p>
            <a:r>
              <a:rPr lang="es-ES" dirty="0"/>
              <a:t>Llegando a tener un total, de 27.559 imágenes formato JPEG, tamaño 100x100 pixeles, la mitad infectadas (etiquetadas como positivas) y la otra mitad sanas (etiquetadas como negativas).</a:t>
            </a:r>
          </a:p>
          <a:p>
            <a:endParaRPr lang="es-ES" dirty="0"/>
          </a:p>
          <a:p>
            <a:r>
              <a:rPr lang="es-ES" dirty="0"/>
              <a:t>Tanto para las imágenes utilizadas de entrenamiento como para las utilizadas de test, se ha conservado la proporción de mitad infectadas y mitad sanas. Siendo 22.046 para el proceso de test. Y 5.512 para la validación del algoritmo.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632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Respecto a la Red neuronal convolucional propuesta en nuestro trabajo, hemos utilizado el modelo EfficentNetB0 añadiéndole otra capa llamada </a:t>
            </a:r>
            <a:r>
              <a:rPr lang="es-ES" dirty="0" err="1"/>
              <a:t>globla_average</a:t>
            </a:r>
            <a:r>
              <a:rPr lang="es-ES" dirty="0"/>
              <a:t> pooling2d,la cual reduce el </a:t>
            </a:r>
            <a:r>
              <a:rPr lang="es-ES" dirty="0" err="1"/>
              <a:t>overfitting</a:t>
            </a:r>
            <a:r>
              <a:rPr lang="es-ES" dirty="0"/>
              <a:t> y número de parámetros. </a:t>
            </a:r>
          </a:p>
          <a:p>
            <a:endParaRPr lang="es-ES" dirty="0"/>
          </a:p>
          <a:p>
            <a:r>
              <a:rPr lang="es-ES" dirty="0"/>
              <a:t>Hemos añadido 3 capas internas densas, junto con capas </a:t>
            </a:r>
            <a:r>
              <a:rPr lang="es-ES" dirty="0" err="1"/>
              <a:t>DropOut</a:t>
            </a:r>
            <a:r>
              <a:rPr lang="es-ES" dirty="0"/>
              <a:t> y funciones de activación </a:t>
            </a:r>
            <a:r>
              <a:rPr lang="es-ES" dirty="0" err="1"/>
              <a:t>ReLu</a:t>
            </a:r>
            <a:r>
              <a:rPr lang="es-ES" dirty="0"/>
              <a:t>. En el tramo final del modelo, hemos incluido una capa densa y una unidad que realiza la clasificación binaria, que es la función de activación de tipo </a:t>
            </a:r>
            <a:r>
              <a:rPr lang="es-ES" dirty="0" err="1"/>
              <a:t>softmax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En la tabla podemos ver las dimensiones y parámetros utilizados por cada capa.</a:t>
            </a:r>
          </a:p>
          <a:p>
            <a:endParaRPr lang="es-ES" dirty="0"/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Hemos utilizado 3 librerías en este modelo,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EfficentNet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ImageDataAugmentator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Albumentations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primer lugar, construimos el algoritmo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EfficentNet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permite escalar desde una red neuronal convolucional base hasta cualquier requisito que impongan las fuentes de imágenes,</a:t>
            </a:r>
          </a:p>
          <a:p>
            <a:r>
              <a:rPr lang="es-ES" dirty="0">
                <a:effectLst/>
              </a:rPr>
              <a:t>manteniendo el rendimiento del modelo.</a:t>
            </a:r>
          </a:p>
          <a:p>
            <a:endParaRPr lang="es-ES" dirty="0">
              <a:effectLst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Después, utilizamos el software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Albumentations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 concreto la función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disminuye el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mejora el rendimiento de los clasificadores y reduce el tiempo de ejecución</a:t>
            </a:r>
            <a:r>
              <a:rPr lang="es-ES" dirty="0">
                <a:effectLst/>
              </a:rPr>
              <a:t> .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ultimo, la librería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ImageDataAugmentator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utilizada para reducir el tiempo de ejecución, implementando un data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procesa todas las imágenes del data-set.</a:t>
            </a:r>
          </a:p>
          <a:p>
            <a:r>
              <a:rPr lang="es-ES" dirty="0">
                <a:effectLst/>
              </a:rPr>
              <a:t>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465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Respecto a los resultados, destacamos que para 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entrenamiento del modelo hicieron falta  un total de 409.200 iteraciones de imágenes individuales, y un tiempo de ejecución de 48 horas aproximadamente. 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Vemos la historia del aprendizaje de una de las iteraciones, podemos observas las 4 curvas, 2 de training y 2 de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verde y la roja para las perdidas y la amarilla y la azul exactitud.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dos curvas del training son monótonas una creciente y otra decreciente, dado que con las mismas imágenes el modelo aprende de forma indefinida porque se produce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evitar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utilizan las imágenes de test que las vemos representadas en las líneas rojas y azules. El patrón en las imágenes de test no están claro porque podemos ver que no está en continuo crecimiento, una de las tareas más difíciles de este trabajo y en </a:t>
            </a:r>
            <a:r>
              <a:rPr lang="es-E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es-E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general, es detectar cuando se produce el </a:t>
            </a:r>
            <a:r>
              <a:rPr lang="es-E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parar el proceso.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099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vemos los resultados del modelo, en general.</a:t>
            </a:r>
          </a:p>
          <a:p>
            <a:endParaRPr lang="es-ES" dirty="0"/>
          </a:p>
          <a:p>
            <a:r>
              <a:rPr lang="es-ES" dirty="0"/>
              <a:t>Vemos que los resultados son muy homogéneos todos los valores son muy próximos a 1, esto quiere decir que es fiable el modelo desarrollado, para poder entender estas medidas hacemos un paréntesis para explicar los valores de las tablas.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321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medida más natural es la </a:t>
            </a:r>
            <a:r>
              <a:rPr lang="es-ES" b="1" dirty="0"/>
              <a:t>exactitud</a:t>
            </a:r>
            <a:r>
              <a:rPr lang="es-ES" b="0" dirty="0"/>
              <a:t> dado que se refiere al porcentaje de acierto que tiene el modelo. (explicar problema del sesgo (Coronavirus)).</a:t>
            </a:r>
          </a:p>
          <a:p>
            <a:endParaRPr lang="es-E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/>
              <a:t>El </a:t>
            </a:r>
            <a:r>
              <a:rPr lang="es-ES" b="0" dirty="0" err="1"/>
              <a:t>Recall</a:t>
            </a:r>
            <a:r>
              <a:rPr lang="es-ES" b="0" dirty="0"/>
              <a:t> es de todos los positivos, cuantos he acertado.</a:t>
            </a:r>
          </a:p>
          <a:p>
            <a:endParaRPr lang="es-ES" b="0" dirty="0"/>
          </a:p>
          <a:p>
            <a:r>
              <a:rPr lang="es-ES" b="0" dirty="0"/>
              <a:t>La precisión es, de todos los que yo he dicho que son positivos, ¿cuántos he acertado?</a:t>
            </a:r>
          </a:p>
          <a:p>
            <a:endParaRPr lang="es-ES" b="0" dirty="0"/>
          </a:p>
          <a:p>
            <a:endParaRPr lang="es-ES" b="0" dirty="0"/>
          </a:p>
          <a:p>
            <a:r>
              <a:rPr lang="es-ES" b="0" dirty="0"/>
              <a:t>El F1-Score, es una medida obtenida con los parámetros precisión y </a:t>
            </a:r>
            <a:r>
              <a:rPr lang="es-ES" b="0" dirty="0" err="1"/>
              <a:t>Recall</a:t>
            </a:r>
            <a:r>
              <a:rPr lang="es-ES" b="0" dirty="0"/>
              <a:t>, que unifica los dos parámetros anteriores para tener solo una medida.</a:t>
            </a:r>
            <a:endParaRPr lang="es-ES" dirty="0"/>
          </a:p>
          <a:p>
            <a:endParaRPr lang="es-ES" dirty="0"/>
          </a:p>
          <a:p>
            <a:r>
              <a:rPr lang="es-ES" dirty="0"/>
              <a:t>Otra medida muy interesante es el AREA BAJO LA CURVA, o ROC, que como ya sabemos, en el fondo es una clasificación de señales. Que cuanto más cercana a 1 sea, mejor es el método de clasificación.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62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finalmente,  en pantalla vemos nuestra matriz de confusión y  los resultados finales los cuales son, una exactitud de 98,29%, un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98,28%, una precisión de 98,30 % y un F1-score de 98,31%.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área bajo la curva (AUC) es de 99,76%</a:t>
            </a:r>
            <a:r>
              <a:rPr lang="es-ES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369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 comparamos nuestros resultados con otros, como podemos observar en la tabla vemos que todos los trabajos de la literatura encontrados tienen peores resultados que nuestro trabajo, lo que nos lleva a poder decir que nuestro trabajo es el mejor, con los resultados más exactos.</a:t>
            </a:r>
          </a:p>
          <a:p>
            <a:endParaRPr lang="es-ES" dirty="0"/>
          </a:p>
          <a:p>
            <a:r>
              <a:rPr lang="es-ES" dirty="0"/>
              <a:t>Todos los trabajos que son comparados con el nuestro son recientes, desde 2016 hasta día de hoy utilizando Deep </a:t>
            </a:r>
            <a:r>
              <a:rPr lang="es-ES" dirty="0" err="1"/>
              <a:t>Learning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Hemos mandado nuestro modelo a la revista internacional “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and </a:t>
            </a:r>
            <a:r>
              <a:rPr lang="es-ES" dirty="0" err="1"/>
              <a:t>Programs</a:t>
            </a:r>
            <a:r>
              <a:rPr lang="es-ES" dirty="0"/>
              <a:t> in </a:t>
            </a:r>
            <a:r>
              <a:rPr lang="es-ES" dirty="0" err="1"/>
              <a:t>Biomedicine</a:t>
            </a:r>
            <a:r>
              <a:rPr lang="es-ES" dirty="0"/>
              <a:t>” para que sea publicado, tenga más expansión y pueda ser aplicado en donde se más se necesite.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3891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este proyecto fin de grado se ha trabajado en un sistema automatizado, basado en un algoritmo de redes neuronales convolucionales, para la asistencia a la identificación de malaria en los glóbulos rojos de los pacientes.</a:t>
            </a:r>
          </a:p>
          <a:p>
            <a:endParaRPr lang="es-E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Pensamos que podría ser una ayuda a los médicos para una enfermedad que causa graves problemas en todo el mundo todos los años.</a:t>
            </a:r>
          </a:p>
          <a:p>
            <a:endParaRPr lang="es-E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Nuestro modelo ha obtenido unos resultados excelentes, los mejores vistos hasta la fecha, y hemos enviado dicho modelo a la revista previamente mencionada que es de carácter internacional.</a:t>
            </a:r>
          </a:p>
          <a:p>
            <a:endParaRPr lang="es-ES">
              <a:effectLst/>
            </a:endParaRPr>
          </a:p>
          <a:p>
            <a:r>
              <a:rPr lang="es-E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 el código fuente utilizado en este proyecto, se ha puesto a disposición de la comunidad científica como un documento adjunto a una publicación enviada para su aprobación</a:t>
            </a:r>
            <a:r>
              <a:rPr lang="es-ES">
                <a:effectLst/>
              </a:rPr>
              <a:t> 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375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Y hasta aquí la presentación, muchas gracias por su atención, espero que les haya gustado.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59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He decidido dividir la presentación en 6 apartados, desgraciadamente he tenido que sintetizar mucho las explicaciones porque sino quedaría una exposición demasiado extensa. </a:t>
            </a:r>
          </a:p>
          <a:p>
            <a:endParaRPr lang="es-ES" dirty="0"/>
          </a:p>
          <a:p>
            <a:r>
              <a:rPr lang="es-ES" dirty="0"/>
              <a:t>Al comienzo, haré una pequeña introducción sobre la malaria, su situación actual en datos y una breve explicación sobre la tecnología </a:t>
            </a:r>
            <a:r>
              <a:rPr lang="es-ES" dirty="0" err="1"/>
              <a:t>ensemble</a:t>
            </a:r>
            <a:r>
              <a:rPr lang="es-ES" dirty="0"/>
              <a:t> </a:t>
            </a:r>
            <a:r>
              <a:rPr lang="es-ES" dirty="0" err="1"/>
              <a:t>learning</a:t>
            </a:r>
            <a:r>
              <a:rPr lang="es-ES" dirty="0"/>
              <a:t>, dado que será necesario entender bien ese concepto para poder comprender este proyecto en su conjunto y la salida de datos del mismo.</a:t>
            </a:r>
          </a:p>
          <a:p>
            <a:endParaRPr lang="es-ES" dirty="0"/>
          </a:p>
          <a:p>
            <a:r>
              <a:rPr lang="es-ES" dirty="0"/>
              <a:t>En segundo lugar, en la sección de fundamentos teóricos, expondré el concepto en el que está basado este proyecto y es clave conocerlo o por lo menos saber cómo funciona, este punto es “La red </a:t>
            </a:r>
            <a:r>
              <a:rPr lang="es-ES" dirty="0" err="1"/>
              <a:t>Neruronal</a:t>
            </a:r>
            <a:r>
              <a:rPr lang="es-ES" dirty="0"/>
              <a:t> Convolucional”</a:t>
            </a:r>
          </a:p>
          <a:p>
            <a:endParaRPr lang="es-ES" dirty="0"/>
          </a:p>
          <a:p>
            <a:r>
              <a:rPr lang="es-ES" dirty="0"/>
              <a:t>En el tercer punto, como su propio nombre indica, hablaré brevemente de investigaciones y trabajos anteriores a este, que tratan el mismo tema, la detección de la malaria, pero con otras tecnologías o con otro enfoque.</a:t>
            </a:r>
          </a:p>
          <a:p>
            <a:endParaRPr lang="es-ES" dirty="0"/>
          </a:p>
          <a:p>
            <a:r>
              <a:rPr lang="es-ES" dirty="0"/>
              <a:t>Continuamos con el apartado métodos y materiales que se han utilizado en el trabajo, como por ejemplo el origen de los datos.</a:t>
            </a:r>
          </a:p>
          <a:p>
            <a:endParaRPr lang="es-ES" dirty="0"/>
          </a:p>
          <a:p>
            <a:r>
              <a:rPr lang="es-ES" dirty="0"/>
              <a:t>Como penúltimo apartado, presentaré los resultados obtenidos, como pueden ser  los resultados experimentales de la clasificación binaria o la validación experimental.</a:t>
            </a:r>
          </a:p>
          <a:p>
            <a:endParaRPr lang="es-ES" dirty="0"/>
          </a:p>
          <a:p>
            <a:r>
              <a:rPr lang="es-ES" dirty="0"/>
              <a:t>Y por último finalizaré con las conclusiones.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4979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Bueno, como todos sabemos, la Malaria es una enfermedad grave y en muchos casos mortal,</a:t>
            </a:r>
            <a:r>
              <a:rPr lang="es-ES" baseline="0"/>
              <a:t> se transmite debido a que el mosquito Anófeles con su picadura infecta a las personas con el parásito </a:t>
            </a:r>
            <a:r>
              <a:rPr lang="es-ES" baseline="0" err="1"/>
              <a:t>Plasmodium</a:t>
            </a:r>
            <a:r>
              <a:rPr lang="es-ES" baseline="0"/>
              <a:t>, que crece en el hígado de la persona infectada y se libera al torrente sanguíneo afectando a los glóbulos rojos y presentando los síntomas de la enfermedad .</a:t>
            </a:r>
          </a:p>
          <a:p>
            <a:endParaRPr lang="es-ES" baseline="0"/>
          </a:p>
          <a:p>
            <a:r>
              <a:rPr lang="es-E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síntomas iniciales de la malaria son escalofríos, fiebre, dolor de cabeza o vómitos, pueden ser potencialmente moderados y difíciles de identificar. Pero, sin un tratamiento adecuado, la malaria puede derivar en una enfermedad grave y causar la muerte.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015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Geográficamente hablando,  la Malaria está presente en gran parte del mundo, como podemos observar en el mapa, pero las zonas que</a:t>
            </a:r>
            <a:r>
              <a:rPr lang="es-ES" baseline="0" dirty="0"/>
              <a:t> desgraciadamente están más afectadas son África y el Sudeste Asiático. </a:t>
            </a:r>
          </a:p>
          <a:p>
            <a:endParaRPr lang="es-ES" baseline="0" dirty="0"/>
          </a:p>
          <a:p>
            <a:r>
              <a:rPr lang="es-ES" baseline="0" dirty="0"/>
              <a:t>Se estima que en el periodo de 2000 a 2019 ha habido en el mundo 1,5 mil millones de casos y en torno a 7,6 millones de muertes.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Sólo en el año 2019, se reportaron 229 millones de nuevos casos y hubo un total de 409.000 muertes.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colectivo más vulnerable a esta enfermedad son los niños menores de 5 años dado que el 61 por ciento de los infectados mueren.</a:t>
            </a:r>
          </a:p>
          <a:p>
            <a:endParaRPr lang="es-E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Económicamente hablando, se destinan al año 3,1 mil millones de dólares estadounidenses para la prevención de la malaria, mientras que África en su conjunto pierde en torno a 12 millones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año debido al impacto de la enfermedad en la industria, los servicios y el turismo.</a:t>
            </a:r>
            <a:endParaRPr lang="es-E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51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evitar la alta varianza que aparece en los modelos de Deep </a:t>
            </a:r>
            <a:r>
              <a:rPr lang="es-ES" dirty="0" err="1"/>
              <a:t>Learning</a:t>
            </a:r>
            <a:r>
              <a:rPr lang="es-ES" dirty="0"/>
              <a:t>, la cual lleva a tener </a:t>
            </a:r>
            <a:r>
              <a:rPr lang="es-ES" dirty="0" err="1"/>
              <a:t>overfitting</a:t>
            </a:r>
            <a:r>
              <a:rPr lang="es-ES" dirty="0"/>
              <a:t>. Se utiliza </a:t>
            </a:r>
            <a:r>
              <a:rPr lang="es-ES" baseline="0" dirty="0"/>
              <a:t>el método </a:t>
            </a:r>
            <a:r>
              <a:rPr lang="es-ES" baseline="0" dirty="0" err="1"/>
              <a:t>ensemble</a:t>
            </a:r>
            <a:r>
              <a:rPr lang="es-ES" baseline="0" dirty="0"/>
              <a:t> </a:t>
            </a:r>
            <a:r>
              <a:rPr lang="es-ES" baseline="0" dirty="0" err="1"/>
              <a:t>learining</a:t>
            </a:r>
            <a:r>
              <a:rPr lang="es-ES" baseline="0" dirty="0"/>
              <a:t>,  que se basa en entrenar modelos múltiples y diversos y combinar sus resultados, dando mejores predicciones.</a:t>
            </a:r>
          </a:p>
          <a:p>
            <a:endParaRPr lang="es-ES" baseline="0" dirty="0"/>
          </a:p>
          <a:p>
            <a:r>
              <a:rPr lang="es-ES" baseline="0" dirty="0" err="1"/>
              <a:t>Ensemble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 son técnicas utilizadas para generar algoritmos de aprendizaje artificial a partir de otros modelos ya entrenados,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combinando sus salidas a modo de un comité </a:t>
            </a:r>
            <a:r>
              <a:rPr lang="es-ES" dirty="0"/>
              <a:t> para tomar una decisión.</a:t>
            </a:r>
          </a:p>
          <a:p>
            <a:endParaRPr lang="es-ES" dirty="0"/>
          </a:p>
          <a:p>
            <a:r>
              <a:rPr lang="es-ES" dirty="0"/>
              <a:t>La decisión del grupo que sale de combinar las decisiones individuales de forma correcta, tiene más exactitud que la de los individuos del comité por separado, porque calcula su promedio.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modelos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han utilizado con éxito en diferentes áreas de salud como por ejemplo el diagnóstico de la diabetes tipo -II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39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redes neuronales convolucionales son un tipo de redes neuronales especialmente buenas en el procesamiento y clasificación de imágenes, las cuales han sido desarrolladas desde el 2012.</a:t>
            </a:r>
          </a:p>
          <a:p>
            <a:endParaRPr lang="es-ES"/>
          </a:p>
          <a:p>
            <a:r>
              <a:rPr lang="es-ES"/>
              <a:t>Para comprender su finalidad, por ejemplo, si queremos clasificar imágenes de perros y gatos, se pretende que el algoritmo sea capaz de encontrar patrones a bajo nivel (como bordes y curvas) para poder generar un vector de clasificación entre perro o gato.</a:t>
            </a:r>
          </a:p>
          <a:p>
            <a:endParaRPr lang="es-ES"/>
          </a:p>
          <a:p>
            <a:r>
              <a:rPr lang="es-ES"/>
              <a:t>En otras palabras, las redes neuronales convolucionales cogen una imagen y la hacen pasar por muchas capas de tipo convolucionales, no-lineales, </a:t>
            </a:r>
            <a:r>
              <a:rPr lang="es-ES" err="1"/>
              <a:t>pooling</a:t>
            </a:r>
            <a:r>
              <a:rPr lang="es-ES"/>
              <a:t> y </a:t>
            </a:r>
            <a:r>
              <a:rPr lang="es-ES" err="1"/>
              <a:t>fulling</a:t>
            </a:r>
            <a:r>
              <a:rPr lang="es-ES"/>
              <a:t> </a:t>
            </a:r>
            <a:r>
              <a:rPr lang="es-ES" err="1"/>
              <a:t>connected</a:t>
            </a:r>
            <a:r>
              <a:rPr lang="es-ES"/>
              <a:t> </a:t>
            </a:r>
            <a:r>
              <a:rPr lang="es-ES" err="1"/>
              <a:t>layers</a:t>
            </a:r>
            <a:r>
              <a:rPr lang="es-ES"/>
              <a:t>. dando en  La salida una clase simple o un vector de probabilidades.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28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 las anteriores capas mencionadas, la primera siempre es convolucional, recibe un vector con los valores de los pixeles y a base de aplicación de filtros con las formas que queremos detectar,  cuando la zona de la imagen se parezca a esa forma, los coeficientes sumaran en fase dando un valor de salida al filtro muy alta.</a:t>
            </a:r>
          </a:p>
          <a:p>
            <a:endParaRPr lang="es-ES" dirty="0"/>
          </a:p>
          <a:p>
            <a:r>
              <a:rPr lang="es-ES" dirty="0"/>
              <a:t>Respecto a las capas interiores, existen otras capas que se entremezclan con las convolucionales ya mencionadas. Estas capas intermedias tienen como finalidad producir no-</a:t>
            </a:r>
            <a:r>
              <a:rPr lang="es-ES" dirty="0" err="1"/>
              <a:t>linelidades</a:t>
            </a:r>
            <a:r>
              <a:rPr lang="es-ES" dirty="0"/>
              <a:t>, conservar las dimensiones y prevenir el </a:t>
            </a:r>
            <a:r>
              <a:rPr lang="es-ES" dirty="0" err="1"/>
              <a:t>overfitting</a:t>
            </a:r>
            <a:r>
              <a:rPr lang="es-ES" dirty="0"/>
              <a:t>. Hay mas capas convolucionales entre la red, dado que es necesario detectar cosas más especificas como ojos, patas, orejas…</a:t>
            </a:r>
          </a:p>
          <a:p>
            <a:endParaRPr lang="es-ES" dirty="0"/>
          </a:p>
          <a:p>
            <a:r>
              <a:rPr lang="es-ES" dirty="0"/>
              <a:t>Por lo tanto, según entramos en la red, obtenemos mapas de activación de características cada vez más complejas, llegando finalmente a tener filtros que solo se activen si hay una característica notable a la entrada, como por ejemplo, tener dos ojos o tener pelo.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Por último, nos encontramos con  la capa de salida llamada </a:t>
            </a:r>
            <a:r>
              <a:rPr lang="es-ES" dirty="0" err="1"/>
              <a:t>fully</a:t>
            </a:r>
            <a:r>
              <a:rPr lang="es-ES" dirty="0"/>
              <a:t> </a:t>
            </a:r>
            <a:r>
              <a:rPr lang="es-ES" dirty="0" err="1"/>
              <a:t>connected</a:t>
            </a:r>
            <a:r>
              <a:rPr lang="es-ES" dirty="0"/>
              <a:t> </a:t>
            </a:r>
            <a:r>
              <a:rPr lang="es-ES" dirty="0" err="1"/>
              <a:t>Layer</a:t>
            </a:r>
            <a:r>
              <a:rPr lang="es-ES" dirty="0"/>
              <a:t>, es la capa de clasificación, toma como entrada la salida de la ultima capa convolucional, analiza sus características y da como salida un vector con las probabilidades de la clasificación.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7744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58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 tabla podemos observar todos los métodos que han sido utilizados en el diagnostico de malaria. Además, es difícil comparar entre ellos, dado que ni si quiera utilizan un mismo </a:t>
            </a:r>
            <a:r>
              <a:rPr lang="es-ES" dirty="0" err="1"/>
              <a:t>dataset</a:t>
            </a:r>
            <a:r>
              <a:rPr lang="es-ES" dirty="0"/>
              <a:t> de imágenes común. Y no siempre el mismo método, y hay un montón de diferencias entre si.</a:t>
            </a:r>
          </a:p>
          <a:p>
            <a:endParaRPr lang="es-ES" dirty="0"/>
          </a:p>
          <a:p>
            <a:r>
              <a:rPr lang="es-ES" dirty="0"/>
              <a:t>El uso de </a:t>
            </a:r>
            <a:r>
              <a:rPr lang="es-ES" i="1" dirty="0"/>
              <a:t>Deep </a:t>
            </a:r>
            <a:r>
              <a:rPr lang="es-ES" i="1" dirty="0" err="1"/>
              <a:t>Learning</a:t>
            </a:r>
            <a:r>
              <a:rPr lang="es-ES" i="0" dirty="0"/>
              <a:t> está mejorando los resultados obtenidos en áreas de medicina. Destacamos entre los trabajos relacionados:</a:t>
            </a:r>
          </a:p>
          <a:p>
            <a:endParaRPr lang="es-ES" i="0" dirty="0"/>
          </a:p>
          <a:p>
            <a:r>
              <a:rPr lang="es-ES" i="0" dirty="0"/>
              <a:t> </a:t>
            </a:r>
            <a:r>
              <a:rPr lang="es-ES" i="0" dirty="0" err="1"/>
              <a:t>Liang</a:t>
            </a:r>
            <a:r>
              <a:rPr lang="es-ES" i="0" dirty="0"/>
              <a:t> fue uno de los primeros investigadores en utilizar redes neuronales convolucionales para diagnosticar Malaria, obteniendo mejores resultados que todos los métodos utilizados anteriormente.</a:t>
            </a:r>
          </a:p>
          <a:p>
            <a:endParaRPr lang="es-ES" i="0" dirty="0"/>
          </a:p>
          <a:p>
            <a:r>
              <a:rPr lang="es-ES" i="0" dirty="0" err="1"/>
              <a:t>Shah</a:t>
            </a:r>
            <a:r>
              <a:rPr lang="es-ES" i="0" dirty="0"/>
              <a:t> desarrolló un algoritmo de clasificación con Redes Neuronales Convolucionales con imágenes previamente etiquetadas obteniendo 94,77% de exactitud.</a:t>
            </a:r>
          </a:p>
          <a:p>
            <a:endParaRPr lang="es-ES" i="0" dirty="0"/>
          </a:p>
          <a:p>
            <a:r>
              <a:rPr lang="es-ES" i="0" dirty="0" err="1"/>
              <a:t>Quan</a:t>
            </a:r>
            <a:r>
              <a:rPr lang="es-ES" i="0" dirty="0"/>
              <a:t> hizo un modelo ligero de redes neuronales convolucionales combinando redes densas, con redes de residuos y mecanismos de atención.</a:t>
            </a:r>
          </a:p>
          <a:p>
            <a:endParaRPr lang="es-ES" i="0" dirty="0"/>
          </a:p>
          <a:p>
            <a:r>
              <a:rPr lang="es-ES" dirty="0"/>
              <a:t>Yang implementó un modelo interesante utilizando imágenes sanguíneas de frotis grueso, aplicando un primer paso de revisión de imágenes para detectar las posibles zonas afectadas.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1256C-6C45-2E44-8759-8C7F6844291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99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06EA94-48DB-AD46-8DF3-9C64E9FDC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7" y="811413"/>
            <a:ext cx="3703320" cy="150694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1700" b="1" dirty="0">
                <a:solidFill>
                  <a:srgbClr val="FFFFFF"/>
                </a:solidFill>
              </a:rPr>
              <a:t>Estudio de algoritmos de redes neuronales convolucionales en </a:t>
            </a:r>
            <a:r>
              <a:rPr lang="es-ES" sz="1700" b="1" dirty="0" err="1">
                <a:solidFill>
                  <a:srgbClr val="FFFFFF"/>
                </a:solidFill>
              </a:rPr>
              <a:t>dataset</a:t>
            </a:r>
            <a:r>
              <a:rPr lang="es-ES" sz="1700" b="1" dirty="0">
                <a:solidFill>
                  <a:srgbClr val="FFFFFF"/>
                </a:solidFill>
              </a:rPr>
              <a:t> de imágenes médicas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BC138C-0E20-7541-954C-42B260CAF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3018" y="2853383"/>
            <a:ext cx="3081576" cy="5313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Antonio Ferreras </a:t>
            </a:r>
            <a:r>
              <a:rPr lang="en-US" err="1">
                <a:solidFill>
                  <a:srgbClr val="EBEBEB"/>
                </a:solidFill>
              </a:rPr>
              <a:t>extremo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261A6D-851D-0249-A0E8-EFF7A064CDA2}"/>
              </a:ext>
            </a:extLst>
          </p:cNvPr>
          <p:cNvSpPr txBox="1"/>
          <p:nvPr/>
        </p:nvSpPr>
        <p:spPr>
          <a:xfrm>
            <a:off x="8042147" y="3738949"/>
            <a:ext cx="370331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cap="small">
                <a:solidFill>
                  <a:schemeClr val="bg1"/>
                </a:solidFill>
              </a:rPr>
              <a:t>Grado en Ingeniería de Tecnologías de Telecomunicación</a:t>
            </a:r>
          </a:p>
          <a:p>
            <a:pPr>
              <a:spcAft>
                <a:spcPts val="600"/>
              </a:spcAft>
            </a:pPr>
            <a:r>
              <a:rPr lang="es-ES">
                <a:solidFill>
                  <a:schemeClr val="bg1"/>
                </a:solidFill>
              </a:rPr>
              <a:t>Departamento de Teoría de la Señal y Comunicaciones e Ingeniería Telemática</a:t>
            </a:r>
          </a:p>
          <a:p>
            <a:pPr>
              <a:spcAft>
                <a:spcPts val="600"/>
              </a:spcAft>
            </a:pPr>
            <a:r>
              <a:rPr lang="es-ES" cap="small">
                <a:solidFill>
                  <a:schemeClr val="bg1"/>
                </a:solidFill>
              </a:rPr>
              <a:t>E.T.S.I. Telecomunicación</a:t>
            </a:r>
            <a:endParaRPr lang="es-E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s-ES" cap="small">
                <a:solidFill>
                  <a:schemeClr val="bg1"/>
                </a:solidFill>
              </a:rPr>
              <a:t>Universidad de Valladolid</a:t>
            </a:r>
            <a:endParaRPr lang="es-E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753F7F-2AF6-4288-AAD6-875104F2829D}"/>
              </a:ext>
            </a:extLst>
          </p:cNvPr>
          <p:cNvSpPr txBox="1"/>
          <p:nvPr/>
        </p:nvSpPr>
        <p:spPr>
          <a:xfrm>
            <a:off x="8533757" y="2317794"/>
            <a:ext cx="279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cap="small">
                <a:solidFill>
                  <a:schemeClr val="bg1"/>
                </a:solidFill>
              </a:rPr>
              <a:t>Trabajo Fin de Grado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ED08ECC-9872-4429-8651-BA5A9403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53" y="1137225"/>
            <a:ext cx="7260021" cy="48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4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Patrón de fondo&#10;&#10;Descripción generada automáticamente">
            <a:extLst>
              <a:ext uri="{FF2B5EF4-FFF2-40B4-BE49-F238E27FC236}">
                <a16:creationId xmlns:a16="http://schemas.microsoft.com/office/drawing/2014/main" id="{266A248F-DE81-114A-BDB3-6679889AB38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b="7748"/>
          <a:stretch/>
        </p:blipFill>
        <p:spPr>
          <a:xfrm>
            <a:off x="446534" y="599724"/>
            <a:ext cx="5614416" cy="3547872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19E9743C-B54D-F74F-941C-4A6A34CE4AE2}"/>
              </a:ext>
            </a:extLst>
          </p:cNvPr>
          <p:cNvPicPr/>
          <p:nvPr/>
        </p:nvPicPr>
        <p:blipFill rotWithShape="1">
          <a:blip r:embed="rId4"/>
          <a:srcRect r="3" b="7615"/>
          <a:stretch/>
        </p:blipFill>
        <p:spPr>
          <a:xfrm>
            <a:off x="6116658" y="599724"/>
            <a:ext cx="5626608" cy="35478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DE3315-A59C-DA4A-8E6B-696755D4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3"/>
            <a:ext cx="5468880" cy="11467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>
                <a:solidFill>
                  <a:srgbClr val="FFFFFF"/>
                </a:solidFill>
              </a:rPr>
              <a:t>4.Métodos y </a:t>
            </a:r>
            <a:r>
              <a:rPr lang="en-US" sz="3600" err="1">
                <a:solidFill>
                  <a:srgbClr val="FFFFFF"/>
                </a:solidFill>
              </a:rPr>
              <a:t>materiales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1800" err="1">
                <a:solidFill>
                  <a:srgbClr val="FFFFFF"/>
                </a:solidFill>
              </a:rPr>
              <a:t>origen</a:t>
            </a:r>
            <a:r>
              <a:rPr lang="en-US" sz="1800">
                <a:solidFill>
                  <a:srgbClr val="FFFFFF"/>
                </a:solidFill>
              </a:rPr>
              <a:t> de </a:t>
            </a:r>
            <a:r>
              <a:rPr lang="en-US" sz="1800" err="1">
                <a:solidFill>
                  <a:srgbClr val="FFFFFF"/>
                </a:solidFill>
              </a:rPr>
              <a:t>datos</a:t>
            </a:r>
            <a:r>
              <a:rPr lang="en-US" sz="1800">
                <a:solidFill>
                  <a:srgbClr val="FFFFFF"/>
                </a:solidFill>
              </a:rPr>
              <a:t> &amp; dataset</a:t>
            </a:r>
            <a:br>
              <a:rPr lang="en-US" sz="3600">
                <a:solidFill>
                  <a:srgbClr val="FFFFFF"/>
                </a:solidFill>
              </a:rPr>
            </a:br>
            <a:endParaRPr lang="en-US" sz="36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2810AB-1783-4EC2-BA98-A04B50D03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09CE43-7546-451A-9418-9977AE731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C17367-5B48-4C71-825E-C1A8CFEC8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EA071A-7654-4C9E-AA2E-203E15234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55DA84D9-C19F-734E-B5F6-728231DE81FB}"/>
              </a:ext>
            </a:extLst>
          </p:cNvPr>
          <p:cNvSpPr txBox="1"/>
          <p:nvPr/>
        </p:nvSpPr>
        <p:spPr>
          <a:xfrm>
            <a:off x="593254" y="5017795"/>
            <a:ext cx="5173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Conjunto de imágenes de células sanas y </a:t>
            </a:r>
            <a:r>
              <a:rPr lang="es-ES" err="1">
                <a:solidFill>
                  <a:schemeClr val="bg1"/>
                </a:solidFill>
              </a:rPr>
              <a:t>parasitizadas</a:t>
            </a:r>
            <a:r>
              <a:rPr lang="es-ES">
                <a:solidFill>
                  <a:schemeClr val="bg1"/>
                </a:solidFill>
              </a:rPr>
              <a:t>, de pacientes del Hospital Chittagong (Bangladesh) y clasificadas por la Unidad Oxford Tropical (Bangkok) disponible en </a:t>
            </a:r>
            <a:r>
              <a:rPr lang="es-ES" err="1">
                <a:solidFill>
                  <a:schemeClr val="bg1"/>
                </a:solidFill>
              </a:rPr>
              <a:t>Kaggle</a:t>
            </a:r>
            <a:r>
              <a:rPr lang="es-ES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s-ES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5D25E6-E80F-9945-A3E6-ABA603FC0B8E}"/>
              </a:ext>
            </a:extLst>
          </p:cNvPr>
          <p:cNvSpPr txBox="1"/>
          <p:nvPr/>
        </p:nvSpPr>
        <p:spPr>
          <a:xfrm>
            <a:off x="5869490" y="4140854"/>
            <a:ext cx="5764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-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27.559 imágenes. Mitad de ellas infectadas con </a:t>
            </a:r>
            <a:r>
              <a:rPr lang="es-ES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Malaria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(positivas)</a:t>
            </a:r>
            <a:r>
              <a:rPr lang="es-ES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la otra mitad sanas (negativas) para validar bien el funcionamiento. </a:t>
            </a:r>
          </a:p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- 22.046 utilizadas para el proceso de validación cruzada (10 FOLD) 50% positivas, 50% negativas</a:t>
            </a:r>
          </a:p>
          <a:p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Para validación de algoritmo , </a:t>
            </a:r>
            <a:r>
              <a:rPr lang="es-E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separado 5.512 imágenes. Comprobamos que no hubo </a:t>
            </a:r>
            <a:r>
              <a:rPr lang="es-ES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es-ES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0508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39C945-DD43-644B-93C3-2218915D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81" y="896748"/>
            <a:ext cx="3171905" cy="10138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sz="2000">
                <a:solidFill>
                  <a:srgbClr val="FFFFFF"/>
                </a:solidFill>
              </a:rPr>
              <a:t>4.Métodos y materiales</a:t>
            </a:r>
            <a:br>
              <a:rPr lang="es-ES" sz="2000">
                <a:solidFill>
                  <a:srgbClr val="FFFFFF"/>
                </a:solidFill>
              </a:rPr>
            </a:br>
            <a:r>
              <a:rPr lang="es-ES" sz="1600">
                <a:solidFill>
                  <a:srgbClr val="FFFFFF"/>
                </a:solidFill>
              </a:rPr>
              <a:t>CNN &amp; configuración experimental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B39B14C1-4D22-479B-8A67-279EE63FB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679665"/>
              </p:ext>
            </p:extLst>
          </p:nvPr>
        </p:nvGraphicFramePr>
        <p:xfrm>
          <a:off x="459329" y="2026604"/>
          <a:ext cx="3673572" cy="3542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1634">
                  <a:extLst>
                    <a:ext uri="{9D8B030D-6E8A-4147-A177-3AD203B41FA5}">
                      <a16:colId xmlns:a16="http://schemas.microsoft.com/office/drawing/2014/main" val="3700929234"/>
                    </a:ext>
                  </a:extLst>
                </a:gridCol>
                <a:gridCol w="1116948">
                  <a:extLst>
                    <a:ext uri="{9D8B030D-6E8A-4147-A177-3AD203B41FA5}">
                      <a16:colId xmlns:a16="http://schemas.microsoft.com/office/drawing/2014/main" val="2795409851"/>
                    </a:ext>
                  </a:extLst>
                </a:gridCol>
                <a:gridCol w="984990">
                  <a:extLst>
                    <a:ext uri="{9D8B030D-6E8A-4147-A177-3AD203B41FA5}">
                      <a16:colId xmlns:a16="http://schemas.microsoft.com/office/drawing/2014/main" val="4152501243"/>
                    </a:ext>
                  </a:extLst>
                </a:gridCol>
              </a:tblGrid>
              <a:tr h="2725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000" b="1">
                          <a:effectLst/>
                        </a:rPr>
                        <a:t>Capa (Tipo)</a:t>
                      </a:r>
                      <a:endParaRPr lang="es-ES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900" b="1">
                          <a:effectLst/>
                        </a:rPr>
                        <a:t>Output </a:t>
                      </a:r>
                      <a:r>
                        <a:rPr lang="es-ES" sz="900" b="1" err="1">
                          <a:effectLst/>
                        </a:rPr>
                        <a:t>shape</a:t>
                      </a:r>
                      <a:endParaRPr lang="es-E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900" b="1">
                          <a:effectLst/>
                        </a:rPr>
                        <a:t>Parámetros</a:t>
                      </a:r>
                      <a:endParaRPr lang="es-E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3746039140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marL="1079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EfficientNetB0 (</a:t>
                      </a:r>
                      <a:r>
                        <a:rPr lang="es-ES" sz="800" err="1">
                          <a:effectLst/>
                        </a:rPr>
                        <a:t>Model</a:t>
                      </a:r>
                      <a:r>
                        <a:rPr lang="es-ES" sz="800">
                          <a:effectLst/>
                        </a:rPr>
                        <a:t>)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7 x 7 x 1280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4.049.564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3236407231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marL="1079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global_average_pooling2d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1280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3568985696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marL="1079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dense (Dense)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128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163.968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253565524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marL="1079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 err="1">
                          <a:effectLst/>
                        </a:rPr>
                        <a:t>dropout</a:t>
                      </a:r>
                      <a:r>
                        <a:rPr lang="es-ES" sz="800">
                          <a:effectLst/>
                        </a:rPr>
                        <a:t> (</a:t>
                      </a:r>
                      <a:r>
                        <a:rPr lang="es-ES" sz="800" err="1">
                          <a:effectLst/>
                        </a:rPr>
                        <a:t>Dropout</a:t>
                      </a:r>
                      <a:r>
                        <a:rPr lang="es-ES" sz="800">
                          <a:effectLst/>
                        </a:rPr>
                        <a:t>)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128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2304039459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marL="1079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dense_1 (Dense)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64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8.256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1530611998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marL="1079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dropout_1 (</a:t>
                      </a:r>
                      <a:r>
                        <a:rPr lang="es-ES" sz="800" err="1">
                          <a:effectLst/>
                        </a:rPr>
                        <a:t>Dropout</a:t>
                      </a:r>
                      <a:r>
                        <a:rPr lang="es-ES" sz="800">
                          <a:effectLst/>
                        </a:rPr>
                        <a:t>)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64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2579817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marL="1079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Dense_2 (Dense)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32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2.080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1984368431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marL="1079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Dropout_2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32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3940472126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marL="10795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Dense_3 (Dense)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2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66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1082870305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Parámetros totales: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4.223.934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1729019192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Parámetros entrenables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4.181.918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1651285745"/>
                  </a:ext>
                </a:extLst>
              </a:tr>
              <a:tr h="272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Parámetros no-entrenables</a:t>
                      </a:r>
                      <a:endParaRPr lang="es-E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42.016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 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79" marR="44079" marT="0" marB="0"/>
                </a:tc>
                <a:extLst>
                  <a:ext uri="{0D108BD9-81ED-4DB2-BD59-A6C34878D82A}">
                    <a16:rowId xmlns:a16="http://schemas.microsoft.com/office/drawing/2014/main" val="2649977287"/>
                  </a:ext>
                </a:extLst>
              </a:tr>
            </a:tbl>
          </a:graphicData>
        </a:graphic>
      </p:graphicFrame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53301834-1698-C548-ACE2-AAE82C4A72B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005840"/>
            <a:ext cx="6558506" cy="507411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53E7E0A-55E2-F14E-BC99-A12AB64D41BD}"/>
              </a:ext>
            </a:extLst>
          </p:cNvPr>
          <p:cNvSpPr txBox="1"/>
          <p:nvPr/>
        </p:nvSpPr>
        <p:spPr>
          <a:xfrm>
            <a:off x="442377" y="5584811"/>
            <a:ext cx="367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Capas, dimensiones y parámetros del modelo</a:t>
            </a:r>
          </a:p>
        </p:txBody>
      </p:sp>
    </p:spTree>
    <p:extLst>
      <p:ext uri="{BB962C8B-B14F-4D97-AF65-F5344CB8AC3E}">
        <p14:creationId xmlns:p14="http://schemas.microsoft.com/office/powerpoint/2010/main" val="2207890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AD9FE2-49E8-D147-AA3F-3900355F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5. Resultados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AED760-B3A6-554F-A3EF-A13A78E6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87" y="2254102"/>
            <a:ext cx="4947221" cy="3650344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Entrenamiento del modelo requirió 409.200 iteraciones de imágenes individuales, lo que su ejecución llevó 48 H aprox.</a:t>
            </a:r>
          </a:p>
          <a:p>
            <a:r>
              <a:rPr lang="es-ES">
                <a:solidFill>
                  <a:srgbClr val="FFFFFF"/>
                </a:solidFill>
              </a:rPr>
              <a:t>Utiliza la técnica de </a:t>
            </a:r>
            <a:r>
              <a:rPr lang="es-ES" i="1" err="1">
                <a:solidFill>
                  <a:srgbClr val="FFFFFF"/>
                </a:solidFill>
              </a:rPr>
              <a:t>callback</a:t>
            </a:r>
            <a:r>
              <a:rPr lang="es-ES" i="1">
                <a:solidFill>
                  <a:srgbClr val="FFFFFF"/>
                </a:solidFill>
              </a:rPr>
              <a:t>, </a:t>
            </a:r>
            <a:r>
              <a:rPr lang="es-ES">
                <a:solidFill>
                  <a:srgbClr val="FFFFFF"/>
                </a:solidFill>
              </a:rPr>
              <a:t>comprueba la tasa de mejora,  si no hay progreso en 6 </a:t>
            </a:r>
            <a:r>
              <a:rPr lang="es-ES" i="1" err="1">
                <a:solidFill>
                  <a:srgbClr val="FFFFFF"/>
                </a:solidFill>
              </a:rPr>
              <a:t>epochs</a:t>
            </a:r>
            <a:r>
              <a:rPr lang="es-ES" i="1">
                <a:solidFill>
                  <a:srgbClr val="FFFFFF"/>
                </a:solidFill>
              </a:rPr>
              <a:t> (</a:t>
            </a:r>
            <a:r>
              <a:rPr lang="es-ES">
                <a:solidFill>
                  <a:srgbClr val="FFFFFF"/>
                </a:solidFill>
              </a:rPr>
              <a:t>en nuestro caso</a:t>
            </a:r>
            <a:r>
              <a:rPr lang="es-ES" i="1">
                <a:solidFill>
                  <a:srgbClr val="FFFFFF"/>
                </a:solidFill>
              </a:rPr>
              <a:t>)</a:t>
            </a:r>
            <a:r>
              <a:rPr lang="es-ES">
                <a:solidFill>
                  <a:srgbClr val="FFFFFF"/>
                </a:solidFill>
              </a:rPr>
              <a:t>, reduce tasa de aprendizaje</a:t>
            </a:r>
            <a:r>
              <a:rPr lang="es-ES" i="1">
                <a:solidFill>
                  <a:srgbClr val="FFFFFF"/>
                </a:solidFill>
              </a:rPr>
              <a:t>.</a:t>
            </a:r>
          </a:p>
          <a:p>
            <a:r>
              <a:rPr lang="es-ES">
                <a:solidFill>
                  <a:srgbClr val="FFFFFF"/>
                </a:solidFill>
              </a:rPr>
              <a:t>Técnica de optimización ADAM, para el cálculo del valor de pérdida en el mecanismo de </a:t>
            </a:r>
            <a:r>
              <a:rPr lang="es-ES" i="1" err="1">
                <a:solidFill>
                  <a:srgbClr val="FFFFFF"/>
                </a:solidFill>
              </a:rPr>
              <a:t>backward</a:t>
            </a:r>
            <a:r>
              <a:rPr lang="es-ES" i="1">
                <a:solidFill>
                  <a:srgbClr val="FFFFFF"/>
                </a:solidFill>
              </a:rPr>
              <a:t> </a:t>
            </a:r>
            <a:r>
              <a:rPr lang="es-ES" i="1" err="1">
                <a:solidFill>
                  <a:srgbClr val="FFFFFF"/>
                </a:solidFill>
              </a:rPr>
              <a:t>propagation</a:t>
            </a:r>
            <a:r>
              <a:rPr lang="es-ES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4AC620D9-3F32-6546-80C7-0C3404F2FD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3354" y="1629140"/>
            <a:ext cx="5276241" cy="37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65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8CBDB-1B7B-ED46-AB84-434EFAE9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0183"/>
          </a:xfrm>
        </p:spPr>
        <p:txBody>
          <a:bodyPr>
            <a:normAutofit fontScale="90000"/>
          </a:bodyPr>
          <a:lstStyle/>
          <a:p>
            <a:r>
              <a:rPr lang="es-ES"/>
              <a:t>5.Resultados</a:t>
            </a:r>
            <a:br>
              <a:rPr lang="es-ES"/>
            </a:br>
            <a:r>
              <a:rPr lang="es-ES"/>
              <a:t>experimentales de la clasificación binaria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7034AB5-8F56-2B47-9B4F-743C28D214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9288572"/>
              </p:ext>
            </p:extLst>
          </p:nvPr>
        </p:nvGraphicFramePr>
        <p:xfrm>
          <a:off x="61981" y="2169760"/>
          <a:ext cx="3616271" cy="4329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1077">
                  <a:extLst>
                    <a:ext uri="{9D8B030D-6E8A-4147-A177-3AD203B41FA5}">
                      <a16:colId xmlns:a16="http://schemas.microsoft.com/office/drawing/2014/main" val="2736999882"/>
                    </a:ext>
                  </a:extLst>
                </a:gridCol>
                <a:gridCol w="816077">
                  <a:extLst>
                    <a:ext uri="{9D8B030D-6E8A-4147-A177-3AD203B41FA5}">
                      <a16:colId xmlns:a16="http://schemas.microsoft.com/office/drawing/2014/main" val="1252948490"/>
                    </a:ext>
                  </a:extLst>
                </a:gridCol>
                <a:gridCol w="904568">
                  <a:extLst>
                    <a:ext uri="{9D8B030D-6E8A-4147-A177-3AD203B41FA5}">
                      <a16:colId xmlns:a16="http://schemas.microsoft.com/office/drawing/2014/main" val="3180364917"/>
                    </a:ext>
                  </a:extLst>
                </a:gridCol>
                <a:gridCol w="964549">
                  <a:extLst>
                    <a:ext uri="{9D8B030D-6E8A-4147-A177-3AD203B41FA5}">
                      <a16:colId xmlns:a16="http://schemas.microsoft.com/office/drawing/2014/main" val="3798995129"/>
                    </a:ext>
                  </a:extLst>
                </a:gridCol>
              </a:tblGrid>
              <a:tr h="3948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Iteración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Precisión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 err="1">
                          <a:effectLst/>
                        </a:rPr>
                        <a:t>Recall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F1-score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1613868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0,977231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0,971920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0,974569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636811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0,978221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0,976449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0,977335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608409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0,981702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0,971920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0,976787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005171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0,978102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0,971014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0,974545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1620220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0,978042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0,968297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0,973145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980169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0,984259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0,963735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0,973889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7946532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0,979909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0,972801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0,976342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9632519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0,985441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0,981868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0,983651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2442413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0,978782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0,961922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0,970279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853576"/>
                  </a:ext>
                </a:extLst>
              </a:tr>
              <a:tr h="32703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0,985185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0,964642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0,974805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793551"/>
                  </a:ext>
                </a:extLst>
              </a:tr>
              <a:tr h="66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Promedio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0,980687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0,970457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0,975535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42368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F988B8-1CAE-0544-B8B5-36885F6F2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63185"/>
              </p:ext>
            </p:extLst>
          </p:nvPr>
        </p:nvGraphicFramePr>
        <p:xfrm>
          <a:off x="3777038" y="2169760"/>
          <a:ext cx="3826834" cy="45460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6483">
                  <a:extLst>
                    <a:ext uri="{9D8B030D-6E8A-4147-A177-3AD203B41FA5}">
                      <a16:colId xmlns:a16="http://schemas.microsoft.com/office/drawing/2014/main" val="1433685310"/>
                    </a:ext>
                  </a:extLst>
                </a:gridCol>
                <a:gridCol w="956483">
                  <a:extLst>
                    <a:ext uri="{9D8B030D-6E8A-4147-A177-3AD203B41FA5}">
                      <a16:colId xmlns:a16="http://schemas.microsoft.com/office/drawing/2014/main" val="4119855729"/>
                    </a:ext>
                  </a:extLst>
                </a:gridCol>
                <a:gridCol w="956934">
                  <a:extLst>
                    <a:ext uri="{9D8B030D-6E8A-4147-A177-3AD203B41FA5}">
                      <a16:colId xmlns:a16="http://schemas.microsoft.com/office/drawing/2014/main" val="2123817654"/>
                    </a:ext>
                  </a:extLst>
                </a:gridCol>
                <a:gridCol w="956934">
                  <a:extLst>
                    <a:ext uri="{9D8B030D-6E8A-4147-A177-3AD203B41FA5}">
                      <a16:colId xmlns:a16="http://schemas.microsoft.com/office/drawing/2014/main" val="2376918387"/>
                    </a:ext>
                  </a:extLst>
                </a:gridCol>
              </a:tblGrid>
              <a:tr h="36379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Iteración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Precisión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Recall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F1-score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2444155"/>
                  </a:ext>
                </a:extLst>
              </a:tr>
              <a:tr h="325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0,971996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0,977293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0,974638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0847835"/>
                  </a:ext>
                </a:extLst>
              </a:tr>
              <a:tr h="325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0,976428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0,978202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0,977314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884750"/>
                  </a:ext>
                </a:extLst>
              </a:tr>
              <a:tr h="43428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0,972122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0,981835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0,976954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3766795"/>
                  </a:ext>
                </a:extLst>
              </a:tr>
              <a:tr h="325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0,971145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0,978202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0,974661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66377"/>
                  </a:ext>
                </a:extLst>
              </a:tr>
              <a:tr h="325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0,968525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0,978202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0,973339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4000592"/>
                  </a:ext>
                </a:extLst>
              </a:tr>
              <a:tr h="325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0,964444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0,984574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0,974405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4551764"/>
                  </a:ext>
                </a:extLst>
              </a:tr>
              <a:tr h="325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0,972949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0,980018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0,976471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815778"/>
                  </a:ext>
                </a:extLst>
              </a:tr>
              <a:tr h="325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0,981900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0,985468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0,983681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856541"/>
                  </a:ext>
                </a:extLst>
              </a:tr>
              <a:tr h="325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0,962500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0,979110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0,979734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5867365"/>
                  </a:ext>
                </a:extLst>
              </a:tr>
              <a:tr h="325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0,965302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0,985468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0,975281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667160"/>
                  </a:ext>
                </a:extLst>
              </a:tr>
              <a:tr h="81985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Promedio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0,970731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0,980837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0,976648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58820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1790D37-DE0E-2B4E-84F9-DAC37F73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47347"/>
              </p:ext>
            </p:extLst>
          </p:nvPr>
        </p:nvGraphicFramePr>
        <p:xfrm>
          <a:off x="7702658" y="2169760"/>
          <a:ext cx="4248268" cy="45460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293">
                  <a:extLst>
                    <a:ext uri="{9D8B030D-6E8A-4147-A177-3AD203B41FA5}">
                      <a16:colId xmlns:a16="http://schemas.microsoft.com/office/drawing/2014/main" val="471178729"/>
                    </a:ext>
                  </a:extLst>
                </a:gridCol>
                <a:gridCol w="853123">
                  <a:extLst>
                    <a:ext uri="{9D8B030D-6E8A-4147-A177-3AD203B41FA5}">
                      <a16:colId xmlns:a16="http://schemas.microsoft.com/office/drawing/2014/main" val="1922714399"/>
                    </a:ext>
                  </a:extLst>
                </a:gridCol>
                <a:gridCol w="815343">
                  <a:extLst>
                    <a:ext uri="{9D8B030D-6E8A-4147-A177-3AD203B41FA5}">
                      <a16:colId xmlns:a16="http://schemas.microsoft.com/office/drawing/2014/main" val="1572465981"/>
                    </a:ext>
                  </a:extLst>
                </a:gridCol>
                <a:gridCol w="776648">
                  <a:extLst>
                    <a:ext uri="{9D8B030D-6E8A-4147-A177-3AD203B41FA5}">
                      <a16:colId xmlns:a16="http://schemas.microsoft.com/office/drawing/2014/main" val="3582966696"/>
                    </a:ext>
                  </a:extLst>
                </a:gridCol>
                <a:gridCol w="992861">
                  <a:extLst>
                    <a:ext uri="{9D8B030D-6E8A-4147-A177-3AD203B41FA5}">
                      <a16:colId xmlns:a16="http://schemas.microsoft.com/office/drawing/2014/main" val="1180539499"/>
                    </a:ext>
                  </a:extLst>
                </a:gridCol>
              </a:tblGrid>
              <a:tr h="3520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Iteración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Exactitud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Precisión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Recall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F1-score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206321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0,974603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0,974617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0,974603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0,974603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949505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0,977324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0,977326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0,977324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0,977324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615807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0,976871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0,976919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0,976871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0,976870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848892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0,974603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0,974628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0,974603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0,974603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867997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0,973243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0,973290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0,973243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0,973242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413758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0,974150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0,974356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0,974150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0,974147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536363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0,976407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0,976432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0,976407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0,976406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8059060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7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0,983666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0,983672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0,983666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0,983666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7298189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0,970508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0,970649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0,970508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0,970506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630121"/>
                  </a:ext>
                </a:extLst>
              </a:tr>
              <a:tr h="341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9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0,975045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0,975253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0,975045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0,975043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9496965"/>
                  </a:ext>
                </a:extLst>
              </a:tr>
              <a:tr h="7801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Promedio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0,975642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0,975714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0,975642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1200">
                          <a:effectLst/>
                        </a:rPr>
                        <a:t>0,975641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4590171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B77090C3-613C-3940-8897-6110B8202549}"/>
              </a:ext>
            </a:extLst>
          </p:cNvPr>
          <p:cNvSpPr txBox="1"/>
          <p:nvPr/>
        </p:nvSpPr>
        <p:spPr>
          <a:xfrm>
            <a:off x="1179863" y="18004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Clase malaria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38108-81AD-AE40-92DA-0BC135B857A6}"/>
              </a:ext>
            </a:extLst>
          </p:cNvPr>
          <p:cNvSpPr txBox="1"/>
          <p:nvPr/>
        </p:nvSpPr>
        <p:spPr>
          <a:xfrm>
            <a:off x="5385709" y="183745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Clase normal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F30CA0-764F-AC45-992D-2CDC597B3525}"/>
              </a:ext>
            </a:extLst>
          </p:cNvPr>
          <p:cNvSpPr txBox="1"/>
          <p:nvPr/>
        </p:nvSpPr>
        <p:spPr>
          <a:xfrm>
            <a:off x="9117303" y="1857331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Ambas clases</a:t>
            </a:r>
          </a:p>
        </p:txBody>
      </p:sp>
    </p:spTree>
    <p:extLst>
      <p:ext uri="{BB962C8B-B14F-4D97-AF65-F5344CB8AC3E}">
        <p14:creationId xmlns:p14="http://schemas.microsoft.com/office/powerpoint/2010/main" val="227762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20837-C944-9F4B-A8FE-FDCB6AD0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5.  Resultados</a:t>
            </a:r>
            <a:br>
              <a:rPr lang="es-ES"/>
            </a:br>
            <a:r>
              <a:rPr lang="es-ES" sz="1600"/>
              <a:t>Explicación parámetros</a:t>
            </a:r>
            <a:endParaRPr lang="es-ES"/>
          </a:p>
        </p:txBody>
      </p:sp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683D0BC5-21AC-0941-85BF-3E058AF97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5" y="2043720"/>
            <a:ext cx="5097022" cy="224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EB7DB14-28B9-C445-A22F-C87ADE474405}"/>
                  </a:ext>
                </a:extLst>
              </p:cNvPr>
              <p:cNvSpPr txBox="1"/>
              <p:nvPr/>
            </p:nvSpPr>
            <p:spPr>
              <a:xfrm>
                <a:off x="349635" y="4569291"/>
                <a:ext cx="336239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s-ES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EB7DB14-28B9-C445-A22F-C87ADE47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5" y="4569291"/>
                <a:ext cx="3362395" cy="523157"/>
              </a:xfrm>
              <a:prstGeom prst="rect">
                <a:avLst/>
              </a:prstGeom>
              <a:blipFill>
                <a:blip r:embed="rId4"/>
                <a:stretch>
                  <a:fillRect l="-1504" t="-2439" r="-752" b="-1463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0D12448-BE6D-4BDB-BBBE-7B4BDFB55461}"/>
                  </a:ext>
                </a:extLst>
              </p:cNvPr>
              <p:cNvSpPr txBox="1"/>
              <p:nvPr/>
            </p:nvSpPr>
            <p:spPr>
              <a:xfrm>
                <a:off x="4050592" y="4569291"/>
                <a:ext cx="188930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s-ES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0D12448-BE6D-4BDB-BBBE-7B4BDFB55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92" y="4569291"/>
                <a:ext cx="1889300" cy="523157"/>
              </a:xfrm>
              <a:prstGeom prst="rect">
                <a:avLst/>
              </a:prstGeom>
              <a:blipFill>
                <a:blip r:embed="rId5"/>
                <a:stretch>
                  <a:fillRect l="-2000" t="-2439" r="-2000" b="-1463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6D53100-0005-4B47-9E77-4672DB765C8E}"/>
                  </a:ext>
                </a:extLst>
              </p:cNvPr>
              <p:cNvSpPr txBox="1"/>
              <p:nvPr/>
            </p:nvSpPr>
            <p:spPr>
              <a:xfrm>
                <a:off x="349635" y="5959072"/>
                <a:ext cx="1807161" cy="393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i="1"/>
                  <a:t>P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𝑟𝑒𝑐𝑖𝑠𝑖𝑜𝑛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s-ES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6D53100-0005-4B47-9E77-4672DB765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5" y="5959072"/>
                <a:ext cx="1807161" cy="393249"/>
              </a:xfrm>
              <a:prstGeom prst="rect">
                <a:avLst/>
              </a:prstGeom>
              <a:blipFill>
                <a:blip r:embed="rId6"/>
                <a:stretch>
                  <a:fillRect l="-7692" t="-3125" r="-2098" b="-187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C83C61A-1B29-4179-8757-5DB0D452359A}"/>
                  </a:ext>
                </a:extLst>
              </p:cNvPr>
              <p:cNvSpPr txBox="1"/>
              <p:nvPr/>
            </p:nvSpPr>
            <p:spPr>
              <a:xfrm>
                <a:off x="3117702" y="5693807"/>
                <a:ext cx="2887072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1=2·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s-ES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C83C61A-1B29-4179-8757-5DB0D452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702" y="5693807"/>
                <a:ext cx="2887072" cy="530530"/>
              </a:xfrm>
              <a:prstGeom prst="rect">
                <a:avLst/>
              </a:prstGeom>
              <a:blipFill>
                <a:blip r:embed="rId7"/>
                <a:stretch>
                  <a:fillRect l="-439" t="-2326" r="-439" b="-1395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n 16">
            <a:extLst>
              <a:ext uri="{FF2B5EF4-FFF2-40B4-BE49-F238E27FC236}">
                <a16:creationId xmlns:a16="http://schemas.microsoft.com/office/drawing/2014/main" id="{371BF518-93C3-4DC0-B695-15B29DE38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469" y="1949802"/>
            <a:ext cx="5914289" cy="4766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98D75E-D022-4ACB-A642-ED0FDB481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643" y="1807131"/>
            <a:ext cx="2713756" cy="203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92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C0A22-6CE3-5648-AD65-FE0ABCF6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4" y="707161"/>
            <a:ext cx="7015655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5. </a:t>
            </a:r>
            <a:r>
              <a:rPr lang="es-ES"/>
              <a:t>Resultados Experimentales</a:t>
            </a:r>
            <a:br>
              <a:rPr lang="es-ES" sz="1800"/>
            </a:br>
            <a:r>
              <a:rPr lang="es-ES" sz="1800"/>
              <a:t>modelo </a:t>
            </a:r>
            <a:r>
              <a:rPr lang="es-ES" sz="1800" i="1"/>
              <a:t>ensemble</a:t>
            </a:r>
            <a:endParaRPr lang="es-ES" sz="1800"/>
          </a:p>
        </p:txBody>
      </p:sp>
      <p:pic>
        <p:nvPicPr>
          <p:cNvPr id="4" name="Marcador de contenido 3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EF5A4EFC-F05D-9D48-9094-446687547921}"/>
              </a:ext>
            </a:extLst>
          </p:cNvPr>
          <p:cNvPicPr>
            <a:picLocks noGrp="1"/>
          </p:cNvPicPr>
          <p:nvPr>
            <p:ph idx="4294967295"/>
          </p:nvPr>
        </p:nvPicPr>
        <p:blipFill rotWithShape="1">
          <a:blip r:embed="rId3"/>
          <a:srcRect l="394" r="2079" b="4"/>
          <a:stretch/>
        </p:blipFill>
        <p:spPr>
          <a:xfrm>
            <a:off x="6541385" y="1970265"/>
            <a:ext cx="5064125" cy="35258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2C9C639-BBE8-7844-BC2F-8FA3E68B5C4D}"/>
              </a:ext>
            </a:extLst>
          </p:cNvPr>
          <p:cNvSpPr txBox="1"/>
          <p:nvPr/>
        </p:nvSpPr>
        <p:spPr>
          <a:xfrm>
            <a:off x="676401" y="5427005"/>
            <a:ext cx="288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/>
              <a:t>EXACTITUD = </a:t>
            </a:r>
            <a:r>
              <a:rPr lang="en-US" b="1"/>
              <a:t>98,29</a:t>
            </a:r>
            <a:r>
              <a:rPr lang="en-US" b="1">
                <a:solidFill>
                  <a:schemeClr val="tx2"/>
                </a:solidFill>
              </a:rPr>
              <a:t>%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/>
              <a:t>RECALL = </a:t>
            </a:r>
            <a:r>
              <a:rPr lang="en-US" b="1"/>
              <a:t>98.28%</a:t>
            </a:r>
          </a:p>
        </p:txBody>
      </p:sp>
      <p:pic>
        <p:nvPicPr>
          <p:cNvPr id="21" name="Imagen 2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3F0638B-AD67-6346-9381-FEA5EE96A095}"/>
              </a:ext>
            </a:extLst>
          </p:cNvPr>
          <p:cNvPicPr/>
          <p:nvPr/>
        </p:nvPicPr>
        <p:blipFill rotWithShape="1">
          <a:blip r:embed="rId4"/>
          <a:srcRect t="1528" r="-2" b="852"/>
          <a:stretch/>
        </p:blipFill>
        <p:spPr>
          <a:xfrm>
            <a:off x="586490" y="1919650"/>
            <a:ext cx="5511798" cy="326298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94F49C2-8D70-46B9-83ED-8C3E20D1B62F}"/>
              </a:ext>
            </a:extLst>
          </p:cNvPr>
          <p:cNvSpPr txBox="1"/>
          <p:nvPr/>
        </p:nvSpPr>
        <p:spPr>
          <a:xfrm>
            <a:off x="8370291" y="5364153"/>
            <a:ext cx="2207172" cy="1205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/>
              <a:t>ROC = </a:t>
            </a:r>
            <a:r>
              <a:rPr lang="en-US" sz="2000" b="1"/>
              <a:t>99,76%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A799D23-0E8C-420F-B897-72FF55DA29D0}"/>
              </a:ext>
            </a:extLst>
          </p:cNvPr>
          <p:cNvSpPr txBox="1"/>
          <p:nvPr/>
        </p:nvSpPr>
        <p:spPr>
          <a:xfrm>
            <a:off x="3608893" y="5427005"/>
            <a:ext cx="288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/>
              <a:t>PRECISION = </a:t>
            </a:r>
            <a:r>
              <a:rPr lang="en-US" sz="2000" b="1"/>
              <a:t>98.30%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/>
              <a:t>F1-SCORE = </a:t>
            </a:r>
            <a:r>
              <a:rPr lang="en-US" sz="2000" b="1"/>
              <a:t>98.32%</a:t>
            </a:r>
          </a:p>
        </p:txBody>
      </p:sp>
    </p:spTree>
    <p:extLst>
      <p:ext uri="{BB962C8B-B14F-4D97-AF65-F5344CB8AC3E}">
        <p14:creationId xmlns:p14="http://schemas.microsoft.com/office/powerpoint/2010/main" val="296687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5" descr="Tabla&#10;&#10;Descripción generada automáticamente">
            <a:extLst>
              <a:ext uri="{FF2B5EF4-FFF2-40B4-BE49-F238E27FC236}">
                <a16:creationId xmlns:a16="http://schemas.microsoft.com/office/drawing/2014/main" id="{6F4C4D2A-DB42-6448-827C-6758386D2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1" y="1047665"/>
            <a:ext cx="6782784" cy="55449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540C65-35A0-2A4B-BC66-5033B0E1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211" y="-19154"/>
            <a:ext cx="3449191" cy="18101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5. </a:t>
            </a:r>
            <a:r>
              <a:rPr lang="en-US" sz="3600" err="1">
                <a:solidFill>
                  <a:srgbClr val="FFFFFF"/>
                </a:solidFill>
              </a:rPr>
              <a:t>Resultados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1600" err="1">
                <a:solidFill>
                  <a:srgbClr val="FFFFFF"/>
                </a:solidFill>
              </a:rPr>
              <a:t>Comparativa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6" name="Imagen 5" descr="Gráfico, Gráfico de embudo, Gráfico de superficie&#10;&#10;Descripción generada automáticamente">
            <a:extLst>
              <a:ext uri="{FF2B5EF4-FFF2-40B4-BE49-F238E27FC236}">
                <a16:creationId xmlns:a16="http://schemas.microsoft.com/office/drawing/2014/main" id="{A70D7530-08F4-6449-8E85-B51F66F1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228" y="2066715"/>
            <a:ext cx="3189155" cy="423812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7CFD58D-932E-4804-8D90-35C3536A3208}"/>
              </a:ext>
            </a:extLst>
          </p:cNvPr>
          <p:cNvSpPr/>
          <p:nvPr/>
        </p:nvSpPr>
        <p:spPr>
          <a:xfrm>
            <a:off x="629682" y="5984240"/>
            <a:ext cx="6472158" cy="3206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39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eep Learning: ¿qué es y cómo se relaciona con el Machine Learning?">
            <a:extLst>
              <a:ext uri="{FF2B5EF4-FFF2-40B4-BE49-F238E27FC236}">
                <a16:creationId xmlns:a16="http://schemas.microsoft.com/office/drawing/2014/main" id="{699D2996-98A8-E749-AAF7-F26058E12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87A989F-0562-AA4C-8D38-F9CF8B73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6.Conclusión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8776FB-0283-9046-94A3-CAEC79C3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 Resultados excelentes con una e</a:t>
            </a:r>
            <a:r>
              <a:rPr lang="en-US" sz="1500" b="1">
                <a:solidFill>
                  <a:srgbClr val="FFFFFF"/>
                </a:solidFill>
              </a:rPr>
              <a:t>xactitud</a:t>
            </a:r>
            <a:r>
              <a:rPr lang="en-US" sz="1500">
                <a:solidFill>
                  <a:srgbClr val="FFFFFF"/>
                </a:solidFill>
              </a:rPr>
              <a:t> del 98,29%, recall de 98,28%, precisión de 98,30%, F1-score de 98,31%.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 Área bajo la curva de 99,76%.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 Cuantas más imágenes disponibles mejora el rendimiento. 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 Importancia de tener en cuenta la fase de la enfermedad, enfocándose en las etapas tempranas.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41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1002E2-C1FB-48E4-9FD2-A5195469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5400">
                <a:solidFill>
                  <a:srgbClr val="FFFFFF"/>
                </a:solidFill>
              </a:rPr>
              <a:t>Gracias por la atención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583800-BBD5-0E41-9446-B99FE5B7E7C7}"/>
              </a:ext>
            </a:extLst>
          </p:cNvPr>
          <p:cNvSpPr txBox="1"/>
          <p:nvPr/>
        </p:nvSpPr>
        <p:spPr>
          <a:xfrm>
            <a:off x="6782774" y="852633"/>
            <a:ext cx="4855037" cy="4091766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ES" sz="2000">
                <a:solidFill>
                  <a:schemeClr val="accent2">
                    <a:lumMod val="50000"/>
                  </a:schemeClr>
                </a:solidFill>
              </a:rPr>
              <a:t>Estudio de algoritmos de redes neuronales convolucionales en dataset de imágenes médicas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ES" sz="2000">
                <a:solidFill>
                  <a:schemeClr val="accent2">
                    <a:lumMod val="50000"/>
                  </a:schemeClr>
                </a:solidFill>
              </a:rPr>
              <a:t>Antonio Ferreras Extremo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ES" sz="2000">
                <a:solidFill>
                  <a:schemeClr val="accent2">
                    <a:lumMod val="50000"/>
                  </a:schemeClr>
                </a:solidFill>
              </a:rPr>
              <a:t>Departamento de Teoría de la Señal y Comunicaciones e Ingeniería Telemática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Imagen 7" descr="Escudo UVa | Bioingenieria, Escudo, Investigacion biomedica">
            <a:extLst>
              <a:ext uri="{FF2B5EF4-FFF2-40B4-BE49-F238E27FC236}">
                <a16:creationId xmlns:a16="http://schemas.microsoft.com/office/drawing/2014/main" id="{F178C6CE-B253-47E3-A5AC-6EB49405D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4429" y="4062460"/>
            <a:ext cx="2371725" cy="232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019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EEB87-4B23-7344-BDF5-F343536D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EFF"/>
                </a:solidFill>
              </a:rPr>
              <a:t>Índice 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D0264C59-A354-4BF5-8913-C59824BCE3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941054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843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Un insecto sobre una hoja&#10;&#10;Descripción generada automáticamente">
            <a:extLst>
              <a:ext uri="{FF2B5EF4-FFF2-40B4-BE49-F238E27FC236}">
                <a16:creationId xmlns:a16="http://schemas.microsoft.com/office/drawing/2014/main" id="{CD8C9469-E9F1-E046-90C2-B84DD3426374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 b="6250"/>
          <a:stretch/>
        </p:blipFill>
        <p:spPr>
          <a:xfrm>
            <a:off x="2716642" y="0"/>
            <a:ext cx="1219198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1C637AB-BCD4-B44A-A000-D946B108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869003"/>
            <a:ext cx="3412067" cy="1372177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1. Introducción</a:t>
            </a:r>
            <a:br>
              <a:rPr lang="es-ES">
                <a:solidFill>
                  <a:srgbClr val="FFFFFF"/>
                </a:solidFill>
              </a:rPr>
            </a:br>
            <a:r>
              <a:rPr lang="es-ES" sz="1600">
                <a:solidFill>
                  <a:srgbClr val="FFFFFF"/>
                </a:solidFill>
              </a:rPr>
              <a:t>La malaria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E0FB18-0504-4C0A-A75A-C05CD727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04269"/>
            <a:ext cx="3415074" cy="349859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Enfermedad grave transmitida por el mosquito Anófeles</a:t>
            </a:r>
          </a:p>
          <a:p>
            <a:r>
              <a:rPr lang="es-ES" dirty="0">
                <a:solidFill>
                  <a:srgbClr val="FFFFFF"/>
                </a:solidFill>
              </a:rPr>
              <a:t>Parásitos (</a:t>
            </a:r>
            <a:r>
              <a:rPr lang="es-ES" dirty="0" err="1">
                <a:solidFill>
                  <a:srgbClr val="FFFFFF"/>
                </a:solidFill>
              </a:rPr>
              <a:t>Plasmodium</a:t>
            </a:r>
            <a:r>
              <a:rPr lang="es-ES" dirty="0">
                <a:solidFill>
                  <a:srgbClr val="FFFFFF"/>
                </a:solidFill>
              </a:rPr>
              <a:t>) crece en el hígado y se libera a la sangre.</a:t>
            </a:r>
          </a:p>
          <a:p>
            <a:r>
              <a:rPr lang="es-ES" dirty="0">
                <a:solidFill>
                  <a:srgbClr val="FFFFFF"/>
                </a:solidFill>
              </a:rPr>
              <a:t>Dentro de los parásitos de malaria, </a:t>
            </a:r>
            <a:r>
              <a:rPr lang="es-ES" i="1" dirty="0" err="1"/>
              <a:t>Plasmodium</a:t>
            </a:r>
            <a:r>
              <a:rPr lang="es-ES" i="1" dirty="0"/>
              <a:t> </a:t>
            </a:r>
            <a:r>
              <a:rPr lang="es-ES" i="1" dirty="0" err="1"/>
              <a:t>falciparum</a:t>
            </a:r>
            <a:r>
              <a:rPr lang="es-ES" dirty="0"/>
              <a:t> es el mortal e infecta a casi toda la población.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29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4B3283-27CF-1A41-8E7E-9EF7430B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s-ES" sz="2200">
                <a:solidFill>
                  <a:srgbClr val="FFFFFF"/>
                </a:solidFill>
              </a:rPr>
              <a:t>1. Introducción</a:t>
            </a:r>
            <a:br>
              <a:rPr lang="es-ES" sz="2200">
                <a:solidFill>
                  <a:srgbClr val="FFFFFF"/>
                </a:solidFill>
              </a:rPr>
            </a:br>
            <a:r>
              <a:rPr lang="es-ES" sz="1600">
                <a:solidFill>
                  <a:srgbClr val="FFFFFF"/>
                </a:solidFill>
              </a:rPr>
              <a:t>La malaria en datos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3DD56B-AF61-42E6-8F7B-057BBB5F6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s-ES" sz="1600" dirty="0">
                <a:solidFill>
                  <a:srgbClr val="FFFFFF"/>
                </a:solidFill>
              </a:rPr>
              <a:t>Periodo 2000-2019, aproximadamente 1,5 mil millones de casos y 7,6 millones de muertes.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61% de los menores de 5 años infectados mueren.</a:t>
            </a:r>
          </a:p>
          <a:p>
            <a:r>
              <a:rPr lang="es-ES" sz="1600" dirty="0">
                <a:solidFill>
                  <a:srgbClr val="FFFFFF"/>
                </a:solidFill>
              </a:rPr>
              <a:t>3,1 mil millones de dólares anuales invertidos en controlar la malaria. </a:t>
            </a:r>
          </a:p>
          <a:p>
            <a:r>
              <a:rPr lang="es-ES" sz="1600" dirty="0">
                <a:solidFill>
                  <a:srgbClr val="FFFFFF"/>
                </a:solidFill>
              </a:rPr>
              <a:t>África pierde al año en torno a 12 mil millones por el impacto de la enfermedad.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E3308C26-8B4A-7240-94B0-6474BA07C45F}"/>
              </a:ext>
            </a:extLst>
          </p:cNvPr>
          <p:cNvPicPr/>
          <p:nvPr/>
        </p:nvPicPr>
        <p:blipFill rotWithShape="1">
          <a:blip r:embed="rId3"/>
          <a:srcRect l="9601" r="11455" b="3"/>
          <a:stretch/>
        </p:blipFill>
        <p:spPr>
          <a:xfrm>
            <a:off x="4612602" y="1285854"/>
            <a:ext cx="6859090" cy="45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25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F7078D-0349-499C-A68B-4F2D5E4C69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oup 22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5E710AB-608D-FF40-9200-80EBC6B1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1.Introducción</a:t>
            </a:r>
            <a:br>
              <a:rPr lang="es-ES">
                <a:solidFill>
                  <a:srgbClr val="FFFFFF"/>
                </a:solidFill>
              </a:rPr>
            </a:br>
            <a:r>
              <a:rPr lang="es-ES" sz="1600" err="1">
                <a:solidFill>
                  <a:srgbClr val="FFFFFF"/>
                </a:solidFill>
              </a:rPr>
              <a:t>Ensemble</a:t>
            </a:r>
            <a:r>
              <a:rPr lang="es-ES" sz="1600">
                <a:solidFill>
                  <a:srgbClr val="FFFFFF"/>
                </a:solidFill>
              </a:rPr>
              <a:t> </a:t>
            </a:r>
            <a:r>
              <a:rPr lang="es-ES" sz="1600" err="1">
                <a:solidFill>
                  <a:srgbClr val="FFFFFF"/>
                </a:solidFill>
              </a:rPr>
              <a:t>learning</a:t>
            </a:r>
            <a:endParaRPr lang="es-ES" sz="16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B96EC-CF93-2D49-9664-E8F859C42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sz="1600" dirty="0">
                <a:solidFill>
                  <a:srgbClr val="FFFFFF"/>
                </a:solidFill>
              </a:rPr>
              <a:t>Modelos </a:t>
            </a:r>
            <a:r>
              <a:rPr lang="es-ES" sz="1600" i="1" dirty="0">
                <a:solidFill>
                  <a:srgbClr val="FFFFFF"/>
                </a:solidFill>
              </a:rPr>
              <a:t>Deep </a:t>
            </a:r>
            <a:r>
              <a:rPr lang="es-ES" sz="1600" i="1" dirty="0" err="1">
                <a:solidFill>
                  <a:srgbClr val="FFFFFF"/>
                </a:solidFill>
              </a:rPr>
              <a:t>Learning</a:t>
            </a:r>
            <a:r>
              <a:rPr lang="es-ES" sz="1600" i="1" dirty="0">
                <a:solidFill>
                  <a:srgbClr val="FFFFFF"/>
                </a:solidFill>
              </a:rPr>
              <a:t> tienen </a:t>
            </a:r>
            <a:r>
              <a:rPr lang="es-ES" sz="1600" dirty="0">
                <a:solidFill>
                  <a:srgbClr val="FFFFFF"/>
                </a:solidFill>
              </a:rPr>
              <a:t>rendimiento limitado por la varianza de predicción (debido a la alta sensibilidad a pequeñas fluctuaciones de los datos de entrenamiento), lo que puede provocar </a:t>
            </a:r>
            <a:r>
              <a:rPr lang="es-ES" sz="1600" i="1" dirty="0" err="1">
                <a:solidFill>
                  <a:srgbClr val="FFFFFF"/>
                </a:solidFill>
              </a:rPr>
              <a:t>overfitting</a:t>
            </a:r>
            <a:r>
              <a:rPr lang="es-ES" sz="1600" dirty="0">
                <a:solidFill>
                  <a:srgbClr val="FF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s-ES" sz="1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s-ES" sz="1600" i="1" dirty="0" err="1">
                <a:solidFill>
                  <a:srgbClr val="FFFFFF"/>
                </a:solidFill>
              </a:rPr>
              <a:t>Ensemble</a:t>
            </a:r>
            <a:r>
              <a:rPr lang="es-ES" sz="1600" i="1" dirty="0">
                <a:solidFill>
                  <a:srgbClr val="FFFFFF"/>
                </a:solidFill>
              </a:rPr>
              <a:t> </a:t>
            </a:r>
            <a:r>
              <a:rPr lang="es-ES" sz="1600" i="1" dirty="0" err="1">
                <a:solidFill>
                  <a:srgbClr val="FFFFFF"/>
                </a:solidFill>
              </a:rPr>
              <a:t>learning</a:t>
            </a:r>
            <a:r>
              <a:rPr lang="es-ES" sz="1600" dirty="0">
                <a:solidFill>
                  <a:srgbClr val="FFFFFF"/>
                </a:solidFill>
              </a:rPr>
              <a:t> genera algoritmos de aprendizaje a partir de modelos ya entrenados. Combinando las salidas de los modelos individuales que lo componen, está demostrado que consiguen mejores exactitudes.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5D3832-77A7-412E-8439-69FF7B1F0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270" y="457200"/>
            <a:ext cx="7159000" cy="61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C971D6-CEDE-4445-BEFE-03CE3AEE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62" y="2542852"/>
            <a:ext cx="3171905" cy="1013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2.Conceptos </a:t>
            </a:r>
            <a:r>
              <a:rPr lang="en-US" sz="2000" dirty="0" err="1">
                <a:solidFill>
                  <a:srgbClr val="FFFFFF"/>
                </a:solidFill>
              </a:rPr>
              <a:t>teóricos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Red neuronal convolucional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65" name="Content Placeholder 2064">
            <a:extLst>
              <a:ext uri="{FF2B5EF4-FFF2-40B4-BE49-F238E27FC236}">
                <a16:creationId xmlns:a16="http://schemas.microsoft.com/office/drawing/2014/main" id="{636A7238-8A80-4871-9AE4-CFC6504F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Redes Neuronales y Deep Learning. Capítulo 1: Preludio">
            <a:extLst>
              <a:ext uri="{FF2B5EF4-FFF2-40B4-BE49-F238E27FC236}">
                <a16:creationId xmlns:a16="http://schemas.microsoft.com/office/drawing/2014/main" id="{3B835DD8-84E4-42C1-83B9-A0D8F99C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00" y="1557240"/>
            <a:ext cx="6866506" cy="374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01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E388C-7E5D-5E4D-9699-54F3AF19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2.Conceptos teóricos</a:t>
            </a:r>
            <a:br>
              <a:rPr lang="es-ES"/>
            </a:br>
            <a:r>
              <a:rPr lang="es-ES" sz="1600"/>
              <a:t>Red neuronal </a:t>
            </a:r>
            <a:r>
              <a:rPr lang="es-ES" sz="1600" err="1"/>
              <a:t>convolucional</a:t>
            </a:r>
            <a:endParaRPr lang="es-ES" sz="1600"/>
          </a:p>
        </p:txBody>
      </p:sp>
      <p:pic>
        <p:nvPicPr>
          <p:cNvPr id="4" name="Marcador de contenido 3" descr="Esquema de una Red Neuronal Convolucional">
            <a:extLst>
              <a:ext uri="{FF2B5EF4-FFF2-40B4-BE49-F238E27FC236}">
                <a16:creationId xmlns:a16="http://schemas.microsoft.com/office/drawing/2014/main" id="{92494561-D97D-7A46-B4C6-0FF7F0C864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82800"/>
            <a:ext cx="1102961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4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C971D6-CEDE-4445-BEFE-03CE3AEE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rgbClr val="FFFFFF"/>
                </a:solidFill>
              </a:rPr>
              <a:t>2.</a:t>
            </a:r>
            <a:r>
              <a:rPr lang="es-ES" sz="2000">
                <a:solidFill>
                  <a:srgbClr val="FFFFFF"/>
                </a:solidFill>
              </a:rPr>
              <a:t>Conceptos teóricos</a:t>
            </a:r>
            <a:br>
              <a:rPr lang="es-ES" sz="2000">
                <a:solidFill>
                  <a:srgbClr val="FFFFFF"/>
                </a:solidFill>
              </a:rPr>
            </a:br>
            <a:r>
              <a:rPr lang="es-ES" sz="1600">
                <a:solidFill>
                  <a:srgbClr val="FFFFFF"/>
                </a:solidFill>
              </a:rPr>
              <a:t>Red neuronal convolucional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DABDA39-3DE7-41C6-A8E3-AB8D65B1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s-ES" sz="1600"/>
              <a:t>Escalado del modelo.</a:t>
            </a:r>
          </a:p>
          <a:p>
            <a:pPr>
              <a:buClr>
                <a:schemeClr val="tx1"/>
              </a:buClr>
            </a:pPr>
            <a:r>
              <a:rPr lang="es-ES" sz="1600"/>
              <a:t>Cambiar la profundidad</a:t>
            </a:r>
          </a:p>
          <a:p>
            <a:pPr>
              <a:buClr>
                <a:schemeClr val="tx1"/>
              </a:buClr>
            </a:pPr>
            <a:r>
              <a:rPr lang="es-ES" sz="1600"/>
              <a:t>Cambiar la anchura </a:t>
            </a:r>
          </a:p>
          <a:p>
            <a:pPr>
              <a:buClr>
                <a:schemeClr val="tx1"/>
              </a:buClr>
            </a:pPr>
            <a:r>
              <a:rPr lang="es-ES" sz="1600"/>
              <a:t>Variar la resolución de imágenes</a:t>
            </a:r>
            <a:r>
              <a:rPr lang="en-US" sz="160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B30E30E-6040-443B-805F-F6E25D48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4" y="907286"/>
            <a:ext cx="6778283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5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94DB76-C58F-4303-9273-730EA1E3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721" y="960723"/>
            <a:ext cx="4968489" cy="101380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3.Trabajos Relacionados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BD2D86-6F66-4563-B5FE-F9B31F66A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987" y="2254102"/>
            <a:ext cx="4947221" cy="3650344"/>
          </a:xfrm>
        </p:spPr>
        <p:txBody>
          <a:bodyPr>
            <a:normAutofit/>
          </a:bodyPr>
          <a:lstStyle/>
          <a:p>
            <a:r>
              <a:rPr lang="es-ES"/>
              <a:t>Varias investigaciones con métodos de optimización pero la mayoría dedicados a la interacción entre la clasificación de imágenes y pocas explícitamente a la detección del parasito en las imágenes.</a:t>
            </a:r>
          </a:p>
          <a:p>
            <a:r>
              <a:rPr lang="es-ES" i="1"/>
              <a:t>Deep </a:t>
            </a:r>
            <a:r>
              <a:rPr lang="es-ES" i="1" err="1"/>
              <a:t>learning</a:t>
            </a:r>
            <a:r>
              <a:rPr lang="es-ES" i="1"/>
              <a:t> </a:t>
            </a:r>
            <a:r>
              <a:rPr lang="es-ES"/>
              <a:t>utilizado últimamente para mejorar rendimiento.</a:t>
            </a:r>
          </a:p>
          <a:p>
            <a:r>
              <a:rPr lang="es-ES"/>
              <a:t>Los trabajos más interesantes a destacar son los realizados por </a:t>
            </a:r>
            <a:r>
              <a:rPr lang="es-ES" err="1"/>
              <a:t>Liang</a:t>
            </a:r>
            <a:r>
              <a:rPr lang="es-ES"/>
              <a:t>, </a:t>
            </a:r>
            <a:r>
              <a:rPr lang="es-ES" err="1"/>
              <a:t>Quan</a:t>
            </a:r>
            <a:r>
              <a:rPr lang="es-ES"/>
              <a:t>, Yang…</a:t>
            </a:r>
          </a:p>
          <a:p>
            <a:endParaRPr lang="es-ES" i="1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DB6BCC5-7496-4812-96E9-4C1AA7A53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5976"/>
              </p:ext>
            </p:extLst>
          </p:nvPr>
        </p:nvGraphicFramePr>
        <p:xfrm>
          <a:off x="1107440" y="1212140"/>
          <a:ext cx="4124960" cy="4830095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918358">
                  <a:extLst>
                    <a:ext uri="{9D8B030D-6E8A-4147-A177-3AD203B41FA5}">
                      <a16:colId xmlns:a16="http://schemas.microsoft.com/office/drawing/2014/main" val="1633608004"/>
                    </a:ext>
                  </a:extLst>
                </a:gridCol>
                <a:gridCol w="1032178">
                  <a:extLst>
                    <a:ext uri="{9D8B030D-6E8A-4147-A177-3AD203B41FA5}">
                      <a16:colId xmlns:a16="http://schemas.microsoft.com/office/drawing/2014/main" val="1764499687"/>
                    </a:ext>
                  </a:extLst>
                </a:gridCol>
                <a:gridCol w="2174424">
                  <a:extLst>
                    <a:ext uri="{9D8B030D-6E8A-4147-A177-3AD203B41FA5}">
                      <a16:colId xmlns:a16="http://schemas.microsoft.com/office/drawing/2014/main" val="3919811425"/>
                    </a:ext>
                  </a:extLst>
                </a:gridCol>
              </a:tblGrid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700">
                          <a:solidFill>
                            <a:schemeClr val="bg1"/>
                          </a:solidFill>
                          <a:effectLst/>
                        </a:rPr>
                        <a:t>Tipo de frotis</a:t>
                      </a:r>
                      <a:endParaRPr lang="es-ES" sz="7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7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ES" sz="7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700">
                          <a:solidFill>
                            <a:schemeClr val="bg1"/>
                          </a:solidFill>
                          <a:effectLst/>
                        </a:rPr>
                        <a:t>Metodología de Clasificación</a:t>
                      </a:r>
                      <a:endParaRPr lang="es-ES" sz="7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514187597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Fino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No supervisado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K-mean Clustering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488412875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Quaternion Fourier Transform (QFT)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3302965888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Supervisado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Thresholding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2056741600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Bayesian classifier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365952746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Annular ring ratio method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3643679396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Naïve bayes Tree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959492580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Logistic Regression Tree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1415058961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Linear Programming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17957902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Euclidian Distance Classifier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1538812326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Decision Tree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1755500936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Template Matching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1060546655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Ada-boost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558612984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Nearest Mean Classifier (NM)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621040051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Fuzzy Interface System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1500227068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Normalized cross-correlation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7529269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Support Vector Machine (SVM)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2030175339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Linear Discriminant (LD)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3650608106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Crowd Source Games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419044386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Neural Network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1048274944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Deep Learning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2306246332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Grueso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No supervisado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K-Mean Clustering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4099688556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Supervisado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Naïve Bayes Tree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3699039327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Randomized Tree Classifier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3748250922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Nearest Mean Classifier (NM)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1483313301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Thresholding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3877770326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Support Vector Machine (SVM)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3880091580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Neural Network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578607981"/>
                  </a:ext>
                </a:extLst>
              </a:tr>
              <a:tr h="166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800" err="1">
                          <a:solidFill>
                            <a:schemeClr val="tx1"/>
                          </a:solidFill>
                          <a:effectLst/>
                        </a:rPr>
                        <a:t>Geneetic</a:t>
                      </a:r>
                      <a:r>
                        <a:rPr lang="en-GB" sz="800">
                          <a:solidFill>
                            <a:schemeClr val="tx1"/>
                          </a:solidFill>
                          <a:effectLst/>
                        </a:rPr>
                        <a:t> Algorithm</a:t>
                      </a:r>
                      <a:endParaRPr lang="es-ES" sz="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57" marR="24657" marT="0" marB="0"/>
                </a:tc>
                <a:extLst>
                  <a:ext uri="{0D108BD9-81ED-4DB2-BD59-A6C34878D82A}">
                    <a16:rowId xmlns:a16="http://schemas.microsoft.com/office/drawing/2014/main" val="170665168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06466040-B7A7-48FC-9F63-7AC90CE77647}"/>
              </a:ext>
            </a:extLst>
          </p:cNvPr>
          <p:cNvSpPr txBox="1"/>
          <p:nvPr/>
        </p:nvSpPr>
        <p:spPr>
          <a:xfrm>
            <a:off x="687318" y="786280"/>
            <a:ext cx="536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Métodos de clasificación en el diagnóstico de malaria</a:t>
            </a:r>
          </a:p>
        </p:txBody>
      </p:sp>
    </p:spTree>
    <p:extLst>
      <p:ext uri="{BB962C8B-B14F-4D97-AF65-F5344CB8AC3E}">
        <p14:creationId xmlns:p14="http://schemas.microsoft.com/office/powerpoint/2010/main" val="142030418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</TotalTime>
  <Words>3358</Words>
  <Application>Microsoft Macintosh PowerPoint</Application>
  <PresentationFormat>Panorámica</PresentationFormat>
  <Paragraphs>492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Wingdings 2</vt:lpstr>
      <vt:lpstr>Dividendo</vt:lpstr>
      <vt:lpstr>Estudio de algoritmos de redes neuronales convolucionales en dataset de imágenes médicas</vt:lpstr>
      <vt:lpstr>Índice </vt:lpstr>
      <vt:lpstr>1. Introducción La malaria </vt:lpstr>
      <vt:lpstr>1. Introducción La malaria en datos</vt:lpstr>
      <vt:lpstr>1.Introducción Ensemble learning</vt:lpstr>
      <vt:lpstr>2.Conceptos teóricos Red neuronal convolucional</vt:lpstr>
      <vt:lpstr>2.Conceptos teóricos Red neuronal convolucional</vt:lpstr>
      <vt:lpstr>2.Conceptos teóricos Red neuronal convolucional</vt:lpstr>
      <vt:lpstr>3.Trabajos Relacionados</vt:lpstr>
      <vt:lpstr>4.Métodos y materiales origen de datos &amp; dataset </vt:lpstr>
      <vt:lpstr>4.Métodos y materiales CNN &amp; configuración experimental</vt:lpstr>
      <vt:lpstr>5. Resultados</vt:lpstr>
      <vt:lpstr>5.Resultados experimentales de la clasificación binaria</vt:lpstr>
      <vt:lpstr>5.  Resultados Explicación parámetros</vt:lpstr>
      <vt:lpstr>5. Resultados Experimentales modelo ensemble</vt:lpstr>
      <vt:lpstr>5. Resultados Comparativa</vt:lpstr>
      <vt:lpstr>6.Conclusión</vt:lpstr>
      <vt:lpstr>Gracias por la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algoritmos de redes neuronales convolucionales en dataset de imágenes médicas</dc:title>
  <dc:creator>Ignacio Ferreras Extremo</dc:creator>
  <cp:lastModifiedBy>Ignacio Ferreras Extremo</cp:lastModifiedBy>
  <cp:revision>7</cp:revision>
  <dcterms:created xsi:type="dcterms:W3CDTF">2021-03-09T10:26:12Z</dcterms:created>
  <dcterms:modified xsi:type="dcterms:W3CDTF">2021-04-08T10:24:43Z</dcterms:modified>
</cp:coreProperties>
</file>